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48" r:id="rId1"/>
  </p:sldMasterIdLst>
  <p:notesMasterIdLst>
    <p:notesMasterId r:id="rId45"/>
  </p:notesMasterIdLst>
  <p:handoutMasterIdLst>
    <p:handoutMasterId r:id="rId46"/>
  </p:handoutMasterIdLst>
  <p:sldIdLst>
    <p:sldId id="256" r:id="rId2"/>
    <p:sldId id="546" r:id="rId3"/>
    <p:sldId id="547" r:id="rId4"/>
    <p:sldId id="560" r:id="rId5"/>
    <p:sldId id="320" r:id="rId6"/>
    <p:sldId id="291" r:id="rId7"/>
    <p:sldId id="533" r:id="rId8"/>
    <p:sldId id="534" r:id="rId9"/>
    <p:sldId id="543" r:id="rId10"/>
    <p:sldId id="300" r:id="rId11"/>
    <p:sldId id="301" r:id="rId12"/>
    <p:sldId id="302" r:id="rId13"/>
    <p:sldId id="303" r:id="rId14"/>
    <p:sldId id="304" r:id="rId15"/>
    <p:sldId id="305" r:id="rId16"/>
    <p:sldId id="306" r:id="rId17"/>
    <p:sldId id="528" r:id="rId18"/>
    <p:sldId id="532" r:id="rId19"/>
    <p:sldId id="535" r:id="rId20"/>
    <p:sldId id="307" r:id="rId21"/>
    <p:sldId id="545" r:id="rId22"/>
    <p:sldId id="310" r:id="rId23"/>
    <p:sldId id="311" r:id="rId24"/>
    <p:sldId id="536" r:id="rId25"/>
    <p:sldId id="537" r:id="rId26"/>
    <p:sldId id="538" r:id="rId27"/>
    <p:sldId id="539" r:id="rId28"/>
    <p:sldId id="540" r:id="rId29"/>
    <p:sldId id="312" r:id="rId30"/>
    <p:sldId id="313" r:id="rId31"/>
    <p:sldId id="314" r:id="rId32"/>
    <p:sldId id="315" r:id="rId33"/>
    <p:sldId id="316" r:id="rId34"/>
    <p:sldId id="317" r:id="rId35"/>
    <p:sldId id="318" r:id="rId36"/>
    <p:sldId id="319" r:id="rId37"/>
    <p:sldId id="561" r:id="rId38"/>
    <p:sldId id="563" r:id="rId39"/>
    <p:sldId id="562" r:id="rId40"/>
    <p:sldId id="564" r:id="rId41"/>
    <p:sldId id="541" r:id="rId42"/>
    <p:sldId id="542" r:id="rId43"/>
    <p:sldId id="323" r:id="rId44"/>
  </p:sldIdLst>
  <p:sldSz cx="9144000" cy="6858000" type="screen4x3"/>
  <p:notesSz cx="9144000" cy="6858000"/>
  <p:defaultTextStyle>
    <a:defPPr>
      <a:defRPr lang="en-US"/>
    </a:defPPr>
    <a:lvl1pPr algn="l" rtl="0" fontAlgn="base">
      <a:spcBef>
        <a:spcPct val="0"/>
      </a:spcBef>
      <a:spcAft>
        <a:spcPct val="0"/>
      </a:spcAft>
      <a:defRPr kern="1200">
        <a:solidFill>
          <a:schemeClr val="tx1"/>
        </a:solidFill>
        <a:latin typeface="Arial" pitchFamily="-109" charset="0"/>
        <a:ea typeface="+mn-ea"/>
        <a:cs typeface="+mn-cs"/>
      </a:defRPr>
    </a:lvl1pPr>
    <a:lvl2pPr marL="457200" algn="l" rtl="0" fontAlgn="base">
      <a:spcBef>
        <a:spcPct val="0"/>
      </a:spcBef>
      <a:spcAft>
        <a:spcPct val="0"/>
      </a:spcAft>
      <a:defRPr kern="1200">
        <a:solidFill>
          <a:schemeClr val="tx1"/>
        </a:solidFill>
        <a:latin typeface="Arial" pitchFamily="-109" charset="0"/>
        <a:ea typeface="+mn-ea"/>
        <a:cs typeface="+mn-cs"/>
      </a:defRPr>
    </a:lvl2pPr>
    <a:lvl3pPr marL="914400" algn="l" rtl="0" fontAlgn="base">
      <a:spcBef>
        <a:spcPct val="0"/>
      </a:spcBef>
      <a:spcAft>
        <a:spcPct val="0"/>
      </a:spcAft>
      <a:defRPr kern="1200">
        <a:solidFill>
          <a:schemeClr val="tx1"/>
        </a:solidFill>
        <a:latin typeface="Arial" pitchFamily="-109" charset="0"/>
        <a:ea typeface="+mn-ea"/>
        <a:cs typeface="+mn-cs"/>
      </a:defRPr>
    </a:lvl3pPr>
    <a:lvl4pPr marL="1371600" algn="l" rtl="0" fontAlgn="base">
      <a:spcBef>
        <a:spcPct val="0"/>
      </a:spcBef>
      <a:spcAft>
        <a:spcPct val="0"/>
      </a:spcAft>
      <a:defRPr kern="1200">
        <a:solidFill>
          <a:schemeClr val="tx1"/>
        </a:solidFill>
        <a:latin typeface="Arial" pitchFamily="-109" charset="0"/>
        <a:ea typeface="+mn-ea"/>
        <a:cs typeface="+mn-cs"/>
      </a:defRPr>
    </a:lvl4pPr>
    <a:lvl5pPr marL="1828800" algn="l" rtl="0" fontAlgn="base">
      <a:spcBef>
        <a:spcPct val="0"/>
      </a:spcBef>
      <a:spcAft>
        <a:spcPct val="0"/>
      </a:spcAft>
      <a:defRPr kern="1200">
        <a:solidFill>
          <a:schemeClr val="tx1"/>
        </a:solidFill>
        <a:latin typeface="Arial" pitchFamily="-109" charset="0"/>
        <a:ea typeface="+mn-ea"/>
        <a:cs typeface="+mn-cs"/>
      </a:defRPr>
    </a:lvl5pPr>
    <a:lvl6pPr marL="2286000" algn="l" defTabSz="457200" rtl="0" eaLnBrk="1" latinLnBrk="0" hangingPunct="1">
      <a:defRPr kern="1200">
        <a:solidFill>
          <a:schemeClr val="tx1"/>
        </a:solidFill>
        <a:latin typeface="Arial" pitchFamily="-109" charset="0"/>
        <a:ea typeface="+mn-ea"/>
        <a:cs typeface="+mn-cs"/>
      </a:defRPr>
    </a:lvl6pPr>
    <a:lvl7pPr marL="2743200" algn="l" defTabSz="457200" rtl="0" eaLnBrk="1" latinLnBrk="0" hangingPunct="1">
      <a:defRPr kern="1200">
        <a:solidFill>
          <a:schemeClr val="tx1"/>
        </a:solidFill>
        <a:latin typeface="Arial" pitchFamily="-109" charset="0"/>
        <a:ea typeface="+mn-ea"/>
        <a:cs typeface="+mn-cs"/>
      </a:defRPr>
    </a:lvl7pPr>
    <a:lvl8pPr marL="3200400" algn="l" defTabSz="457200" rtl="0" eaLnBrk="1" latinLnBrk="0" hangingPunct="1">
      <a:defRPr kern="1200">
        <a:solidFill>
          <a:schemeClr val="tx1"/>
        </a:solidFill>
        <a:latin typeface="Arial" pitchFamily="-109" charset="0"/>
        <a:ea typeface="+mn-ea"/>
        <a:cs typeface="+mn-cs"/>
      </a:defRPr>
    </a:lvl8pPr>
    <a:lvl9pPr marL="3657600" algn="l" defTabSz="457200" rtl="0" eaLnBrk="1" latinLnBrk="0" hangingPunct="1">
      <a:defRPr kern="1200">
        <a:solidFill>
          <a:schemeClr val="tx1"/>
        </a:solidFill>
        <a:latin typeface="Arial" pitchFamily="-109"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icrosoft Office User" initials="Office [8] [3] [2] [2] [5] [2] [11] [2] [5]" lastIdx="1" clrIdx="0"/>
</p:cmAuthorLst>
</file>

<file path=ppt/presProps.xml><?xml version="1.0" encoding="utf-8"?>
<p:presentationPr xmlns:a="http://schemas.openxmlformats.org/drawingml/2006/main" xmlns:r="http://schemas.openxmlformats.org/officeDocument/2006/relationships" xmlns:p="http://schemas.openxmlformats.org/presentationml/2006/main">
  <p:prn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3066" autoAdjust="0"/>
    <p:restoredTop sz="92431" autoAdjust="0"/>
  </p:normalViewPr>
  <p:slideViewPr>
    <p:cSldViewPr snapToGrid="0">
      <p:cViewPr>
        <p:scale>
          <a:sx n="100" d="100"/>
          <a:sy n="100" d="100"/>
        </p:scale>
        <p:origin x="2104" y="256"/>
      </p:cViewPr>
      <p:guideLst>
        <p:guide orient="horz" pos="2160"/>
        <p:guide pos="2880"/>
      </p:guideLst>
    </p:cSldViewPr>
  </p:slideViewPr>
  <p:notesTextViewPr>
    <p:cViewPr>
      <p:scale>
        <a:sx n="90" d="100"/>
        <a:sy n="90" d="100"/>
      </p:scale>
      <p:origin x="0" y="0"/>
    </p:cViewPr>
  </p:notesTextViewPr>
  <p:sorterViewPr>
    <p:cViewPr>
      <p:scale>
        <a:sx n="66" d="100"/>
        <a:sy n="66" d="100"/>
      </p:scale>
      <p:origin x="0" y="256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commentAuthors" Target="commentAuthors.xml"/><Relationship Id="rId50"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tableStyles" Target="tableStyle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handoutMaster" Target="handoutMasters/handoutMaster1.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442" name="Rectangle 2"/>
          <p:cNvSpPr>
            <a:spLocks noGrp="1" noChangeArrowheads="1"/>
          </p:cNvSpPr>
          <p:nvPr>
            <p:ph type="hdr" sz="quarter"/>
          </p:nvPr>
        </p:nvSpPr>
        <p:spPr bwMode="auto">
          <a:xfrm>
            <a:off x="0" y="0"/>
            <a:ext cx="3962400" cy="342900"/>
          </a:xfrm>
          <a:prstGeom prst="rect">
            <a:avLst/>
          </a:prstGeom>
          <a:noFill/>
          <a:ln w="9525">
            <a:noFill/>
            <a:miter lim="800000"/>
            <a:headEnd/>
            <a:tailEnd/>
          </a:ln>
          <a:effectLst/>
        </p:spPr>
        <p:txBody>
          <a:bodyPr vert="horz" wrap="square" lIns="91367" tIns="45683" rIns="91367" bIns="45683" numCol="1" anchor="t" anchorCtr="0" compatLnSpc="1">
            <a:prstTxWarp prst="textNoShape">
              <a:avLst/>
            </a:prstTxWarp>
          </a:bodyPr>
          <a:lstStyle>
            <a:lvl1pPr>
              <a:defRPr sz="1200">
                <a:latin typeface="Arial" charset="0"/>
              </a:defRPr>
            </a:lvl1pPr>
          </a:lstStyle>
          <a:p>
            <a:pPr>
              <a:defRPr/>
            </a:pPr>
            <a:endParaRPr lang="en-US"/>
          </a:p>
        </p:txBody>
      </p:sp>
      <p:sp>
        <p:nvSpPr>
          <p:cNvPr id="61443" name="Rectangle 3"/>
          <p:cNvSpPr>
            <a:spLocks noGrp="1" noChangeArrowheads="1"/>
          </p:cNvSpPr>
          <p:nvPr>
            <p:ph type="dt" sz="quarter" idx="1"/>
          </p:nvPr>
        </p:nvSpPr>
        <p:spPr bwMode="auto">
          <a:xfrm>
            <a:off x="5179484" y="0"/>
            <a:ext cx="3962400" cy="342900"/>
          </a:xfrm>
          <a:prstGeom prst="rect">
            <a:avLst/>
          </a:prstGeom>
          <a:noFill/>
          <a:ln w="9525">
            <a:noFill/>
            <a:miter lim="800000"/>
            <a:headEnd/>
            <a:tailEnd/>
          </a:ln>
          <a:effectLst/>
        </p:spPr>
        <p:txBody>
          <a:bodyPr vert="horz" wrap="square" lIns="91367" tIns="45683" rIns="91367" bIns="45683" numCol="1" anchor="t" anchorCtr="0" compatLnSpc="1">
            <a:prstTxWarp prst="textNoShape">
              <a:avLst/>
            </a:prstTxWarp>
          </a:bodyPr>
          <a:lstStyle>
            <a:lvl1pPr algn="r">
              <a:defRPr sz="1200">
                <a:latin typeface="Arial" charset="0"/>
              </a:defRPr>
            </a:lvl1pPr>
          </a:lstStyle>
          <a:p>
            <a:pPr>
              <a:defRPr/>
            </a:pPr>
            <a:endParaRPr lang="en-US"/>
          </a:p>
        </p:txBody>
      </p:sp>
      <p:sp>
        <p:nvSpPr>
          <p:cNvPr id="61444" name="Rectangle 4"/>
          <p:cNvSpPr>
            <a:spLocks noGrp="1" noChangeArrowheads="1"/>
          </p:cNvSpPr>
          <p:nvPr>
            <p:ph type="ftr" sz="quarter" idx="2"/>
          </p:nvPr>
        </p:nvSpPr>
        <p:spPr bwMode="auto">
          <a:xfrm>
            <a:off x="0" y="6513910"/>
            <a:ext cx="3962400" cy="342900"/>
          </a:xfrm>
          <a:prstGeom prst="rect">
            <a:avLst/>
          </a:prstGeom>
          <a:noFill/>
          <a:ln w="9525">
            <a:noFill/>
            <a:miter lim="800000"/>
            <a:headEnd/>
            <a:tailEnd/>
          </a:ln>
          <a:effectLst/>
        </p:spPr>
        <p:txBody>
          <a:bodyPr vert="horz" wrap="square" lIns="91367" tIns="45683" rIns="91367" bIns="45683" numCol="1" anchor="b" anchorCtr="0" compatLnSpc="1">
            <a:prstTxWarp prst="textNoShape">
              <a:avLst/>
            </a:prstTxWarp>
          </a:bodyPr>
          <a:lstStyle>
            <a:lvl1pPr>
              <a:defRPr sz="1200">
                <a:latin typeface="Arial" charset="0"/>
              </a:defRPr>
            </a:lvl1pPr>
          </a:lstStyle>
          <a:p>
            <a:pPr>
              <a:defRPr/>
            </a:pPr>
            <a:endParaRPr lang="en-US"/>
          </a:p>
        </p:txBody>
      </p:sp>
      <p:sp>
        <p:nvSpPr>
          <p:cNvPr id="61445" name="Rectangle 5"/>
          <p:cNvSpPr>
            <a:spLocks noGrp="1" noChangeArrowheads="1"/>
          </p:cNvSpPr>
          <p:nvPr>
            <p:ph type="sldNum" sz="quarter" idx="3"/>
          </p:nvPr>
        </p:nvSpPr>
        <p:spPr bwMode="auto">
          <a:xfrm>
            <a:off x="5179484" y="6513910"/>
            <a:ext cx="3962400" cy="342900"/>
          </a:xfrm>
          <a:prstGeom prst="rect">
            <a:avLst/>
          </a:prstGeom>
          <a:noFill/>
          <a:ln w="9525">
            <a:noFill/>
            <a:miter lim="800000"/>
            <a:headEnd/>
            <a:tailEnd/>
          </a:ln>
          <a:effectLst/>
        </p:spPr>
        <p:txBody>
          <a:bodyPr vert="horz" wrap="square" lIns="91367" tIns="45683" rIns="91367" bIns="45683" numCol="1" anchor="b" anchorCtr="0" compatLnSpc="1">
            <a:prstTxWarp prst="textNoShape">
              <a:avLst/>
            </a:prstTxWarp>
          </a:bodyPr>
          <a:lstStyle>
            <a:lvl1pPr algn="r">
              <a:defRPr sz="1200">
                <a:latin typeface="Arial" charset="0"/>
              </a:defRPr>
            </a:lvl1pPr>
          </a:lstStyle>
          <a:p>
            <a:pPr>
              <a:defRPr/>
            </a:pPr>
            <a:fld id="{4D6144D4-DB38-A94A-B4D3-111C6070766F}" type="slidenum">
              <a:rPr lang="en-US"/>
              <a:pPr>
                <a:defRPr/>
              </a:pPr>
              <a:t>‹#›</a:t>
            </a:fld>
            <a:endParaRPr lang="en-US"/>
          </a:p>
        </p:txBody>
      </p:sp>
    </p:spTree>
    <p:extLst>
      <p:ext uri="{BB962C8B-B14F-4D97-AF65-F5344CB8AC3E}">
        <p14:creationId xmlns:p14="http://schemas.microsoft.com/office/powerpoint/2010/main" val="926698471"/>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8914" name="Rectangle 2"/>
          <p:cNvSpPr>
            <a:spLocks noGrp="1" noChangeArrowheads="1"/>
          </p:cNvSpPr>
          <p:nvPr>
            <p:ph type="hdr" sz="quarter"/>
          </p:nvPr>
        </p:nvSpPr>
        <p:spPr bwMode="auto">
          <a:xfrm>
            <a:off x="0" y="0"/>
            <a:ext cx="3962400" cy="342900"/>
          </a:xfrm>
          <a:prstGeom prst="rect">
            <a:avLst/>
          </a:prstGeom>
          <a:noFill/>
          <a:ln w="9525">
            <a:noFill/>
            <a:miter lim="800000"/>
            <a:headEnd/>
            <a:tailEnd/>
          </a:ln>
          <a:effectLst/>
        </p:spPr>
        <p:txBody>
          <a:bodyPr vert="horz" wrap="square" lIns="91431" tIns="45715" rIns="91431" bIns="45715" numCol="1" anchor="t" anchorCtr="0" compatLnSpc="1">
            <a:prstTxWarp prst="textNoShape">
              <a:avLst/>
            </a:prstTxWarp>
          </a:bodyPr>
          <a:lstStyle>
            <a:lvl1pPr>
              <a:defRPr sz="1200">
                <a:latin typeface="Arial" charset="0"/>
              </a:defRPr>
            </a:lvl1pPr>
          </a:lstStyle>
          <a:p>
            <a:pPr>
              <a:defRPr/>
            </a:pPr>
            <a:endParaRPr lang="en-US"/>
          </a:p>
        </p:txBody>
      </p:sp>
      <p:sp>
        <p:nvSpPr>
          <p:cNvPr id="38915" name="Rectangle 3"/>
          <p:cNvSpPr>
            <a:spLocks noGrp="1" noChangeArrowheads="1"/>
          </p:cNvSpPr>
          <p:nvPr>
            <p:ph type="dt" idx="1"/>
          </p:nvPr>
        </p:nvSpPr>
        <p:spPr bwMode="auto">
          <a:xfrm>
            <a:off x="5179484" y="0"/>
            <a:ext cx="3962400" cy="342900"/>
          </a:xfrm>
          <a:prstGeom prst="rect">
            <a:avLst/>
          </a:prstGeom>
          <a:noFill/>
          <a:ln w="9525">
            <a:noFill/>
            <a:miter lim="800000"/>
            <a:headEnd/>
            <a:tailEnd/>
          </a:ln>
          <a:effectLst/>
        </p:spPr>
        <p:txBody>
          <a:bodyPr vert="horz" wrap="square" lIns="91431" tIns="45715" rIns="91431" bIns="45715" numCol="1" anchor="t" anchorCtr="0" compatLnSpc="1">
            <a:prstTxWarp prst="textNoShape">
              <a:avLst/>
            </a:prstTxWarp>
          </a:bodyPr>
          <a:lstStyle>
            <a:lvl1pPr algn="r">
              <a:defRPr sz="1200">
                <a:latin typeface="Arial" charset="0"/>
              </a:defRPr>
            </a:lvl1pPr>
          </a:lstStyle>
          <a:p>
            <a:pPr>
              <a:defRPr/>
            </a:pPr>
            <a:endParaRPr lang="en-US"/>
          </a:p>
        </p:txBody>
      </p:sp>
      <p:sp>
        <p:nvSpPr>
          <p:cNvPr id="15364" name="Rectangle 4"/>
          <p:cNvSpPr>
            <a:spLocks noGrp="1" noRot="1" noChangeAspect="1" noChangeArrowheads="1" noTextEdit="1"/>
          </p:cNvSpPr>
          <p:nvPr>
            <p:ph type="sldImg" idx="2"/>
          </p:nvPr>
        </p:nvSpPr>
        <p:spPr bwMode="auto">
          <a:xfrm>
            <a:off x="2857500" y="514350"/>
            <a:ext cx="3429000" cy="2571750"/>
          </a:xfrm>
          <a:prstGeom prst="rect">
            <a:avLst/>
          </a:prstGeom>
          <a:noFill/>
          <a:ln w="9525">
            <a:solidFill>
              <a:srgbClr val="000000"/>
            </a:solidFill>
            <a:miter lim="800000"/>
            <a:headEnd/>
            <a:tailEnd/>
          </a:ln>
        </p:spPr>
      </p:sp>
      <p:sp>
        <p:nvSpPr>
          <p:cNvPr id="38917" name="Rectangle 5"/>
          <p:cNvSpPr>
            <a:spLocks noGrp="1" noChangeArrowheads="1"/>
          </p:cNvSpPr>
          <p:nvPr>
            <p:ph type="body" sz="quarter" idx="3"/>
          </p:nvPr>
        </p:nvSpPr>
        <p:spPr bwMode="auto">
          <a:xfrm>
            <a:off x="914400" y="3257550"/>
            <a:ext cx="7315200" cy="3086100"/>
          </a:xfrm>
          <a:prstGeom prst="rect">
            <a:avLst/>
          </a:prstGeom>
          <a:noFill/>
          <a:ln w="9525">
            <a:noFill/>
            <a:miter lim="800000"/>
            <a:headEnd/>
            <a:tailEnd/>
          </a:ln>
          <a:effectLst/>
        </p:spPr>
        <p:txBody>
          <a:bodyPr vert="horz" wrap="square" lIns="91431" tIns="45715" rIns="91431" bIns="45715"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38918" name="Rectangle 6"/>
          <p:cNvSpPr>
            <a:spLocks noGrp="1" noChangeArrowheads="1"/>
          </p:cNvSpPr>
          <p:nvPr>
            <p:ph type="ftr" sz="quarter" idx="4"/>
          </p:nvPr>
        </p:nvSpPr>
        <p:spPr bwMode="auto">
          <a:xfrm>
            <a:off x="0" y="6513910"/>
            <a:ext cx="3962400" cy="342900"/>
          </a:xfrm>
          <a:prstGeom prst="rect">
            <a:avLst/>
          </a:prstGeom>
          <a:noFill/>
          <a:ln w="9525">
            <a:noFill/>
            <a:miter lim="800000"/>
            <a:headEnd/>
            <a:tailEnd/>
          </a:ln>
          <a:effectLst/>
        </p:spPr>
        <p:txBody>
          <a:bodyPr vert="horz" wrap="square" lIns="91431" tIns="45715" rIns="91431" bIns="45715" numCol="1" anchor="b" anchorCtr="0" compatLnSpc="1">
            <a:prstTxWarp prst="textNoShape">
              <a:avLst/>
            </a:prstTxWarp>
          </a:bodyPr>
          <a:lstStyle>
            <a:lvl1pPr>
              <a:defRPr sz="1200">
                <a:latin typeface="Arial" charset="0"/>
              </a:defRPr>
            </a:lvl1pPr>
          </a:lstStyle>
          <a:p>
            <a:pPr>
              <a:defRPr/>
            </a:pPr>
            <a:endParaRPr lang="en-US"/>
          </a:p>
        </p:txBody>
      </p:sp>
      <p:sp>
        <p:nvSpPr>
          <p:cNvPr id="38919" name="Rectangle 7"/>
          <p:cNvSpPr>
            <a:spLocks noGrp="1" noChangeArrowheads="1"/>
          </p:cNvSpPr>
          <p:nvPr>
            <p:ph type="sldNum" sz="quarter" idx="5"/>
          </p:nvPr>
        </p:nvSpPr>
        <p:spPr bwMode="auto">
          <a:xfrm>
            <a:off x="5179484" y="6513910"/>
            <a:ext cx="3962400" cy="342900"/>
          </a:xfrm>
          <a:prstGeom prst="rect">
            <a:avLst/>
          </a:prstGeom>
          <a:noFill/>
          <a:ln w="9525">
            <a:noFill/>
            <a:miter lim="800000"/>
            <a:headEnd/>
            <a:tailEnd/>
          </a:ln>
          <a:effectLst/>
        </p:spPr>
        <p:txBody>
          <a:bodyPr vert="horz" wrap="square" lIns="91431" tIns="45715" rIns="91431" bIns="45715" numCol="1" anchor="b" anchorCtr="0" compatLnSpc="1">
            <a:prstTxWarp prst="textNoShape">
              <a:avLst/>
            </a:prstTxWarp>
          </a:bodyPr>
          <a:lstStyle>
            <a:lvl1pPr algn="r">
              <a:defRPr sz="1200">
                <a:latin typeface="Arial" charset="0"/>
              </a:defRPr>
            </a:lvl1pPr>
          </a:lstStyle>
          <a:p>
            <a:pPr>
              <a:defRPr/>
            </a:pPr>
            <a:fld id="{D5223F8D-2618-1D4F-991D-3D85D6F73DE8}" type="slidenum">
              <a:rPr lang="en-US"/>
              <a:pPr>
                <a:defRPr/>
              </a:pPr>
              <a:t>‹#›</a:t>
            </a:fld>
            <a:endParaRPr lang="en-US"/>
          </a:p>
        </p:txBody>
      </p:sp>
    </p:spTree>
    <p:extLst>
      <p:ext uri="{BB962C8B-B14F-4D97-AF65-F5344CB8AC3E}">
        <p14:creationId xmlns:p14="http://schemas.microsoft.com/office/powerpoint/2010/main" val="3412533080"/>
      </p:ext>
    </p:extLst>
  </p:cSld>
  <p:clrMap bg1="lt1" tx1="dk1" bg2="lt2" tx2="dk2" accent1="accent1" accent2="accent2" accent3="accent3" accent4="accent4" accent5="accent5" accent6="accent6" hlink="hlink" folHlink="folHlink"/>
  <p:hf hdr="0" ftr="0" dt="0"/>
  <p:notesStyle>
    <a:lvl1pPr algn="l" rtl="0" eaLnBrk="0" fontAlgn="base" hangingPunct="0">
      <a:spcBef>
        <a:spcPct val="30000"/>
      </a:spcBef>
      <a:spcAft>
        <a:spcPct val="0"/>
      </a:spcAft>
      <a:defRPr sz="1200" kern="1200">
        <a:solidFill>
          <a:schemeClr val="tx1"/>
        </a:solidFill>
        <a:latin typeface="Arial" charset="0"/>
        <a:ea typeface="ＭＳ Ｐゴシック" charset="-128"/>
        <a:cs typeface="ＭＳ Ｐゴシック" charset="-128"/>
      </a:defRPr>
    </a:lvl1pPr>
    <a:lvl2pPr marL="457200" algn="l" rtl="0" eaLnBrk="0" fontAlgn="base" hangingPunct="0">
      <a:spcBef>
        <a:spcPct val="30000"/>
      </a:spcBef>
      <a:spcAft>
        <a:spcPct val="0"/>
      </a:spcAft>
      <a:defRPr sz="1200" kern="1200">
        <a:solidFill>
          <a:schemeClr val="tx1"/>
        </a:solidFill>
        <a:latin typeface="Arial" charset="0"/>
        <a:ea typeface="ＭＳ Ｐゴシック" charset="-128"/>
        <a:cs typeface="+mn-cs"/>
      </a:defRPr>
    </a:lvl2pPr>
    <a:lvl3pPr marL="914400" algn="l" rtl="0" eaLnBrk="0" fontAlgn="base" hangingPunct="0">
      <a:spcBef>
        <a:spcPct val="30000"/>
      </a:spcBef>
      <a:spcAft>
        <a:spcPct val="0"/>
      </a:spcAft>
      <a:defRPr sz="1200" kern="1200">
        <a:solidFill>
          <a:schemeClr val="tx1"/>
        </a:solidFill>
        <a:latin typeface="Arial" charset="0"/>
        <a:ea typeface="ＭＳ Ｐゴシック" charset="-128"/>
        <a:cs typeface="+mn-cs"/>
      </a:defRPr>
    </a:lvl3pPr>
    <a:lvl4pPr marL="1371600" algn="l" rtl="0" eaLnBrk="0" fontAlgn="base" hangingPunct="0">
      <a:spcBef>
        <a:spcPct val="30000"/>
      </a:spcBef>
      <a:spcAft>
        <a:spcPct val="0"/>
      </a:spcAft>
      <a:defRPr sz="1200" kern="1200">
        <a:solidFill>
          <a:schemeClr val="tx1"/>
        </a:solidFill>
        <a:latin typeface="Arial" charset="0"/>
        <a:ea typeface="ＭＳ Ｐゴシック" charset="-128"/>
        <a:cs typeface="+mn-cs"/>
      </a:defRPr>
    </a:lvl4pPr>
    <a:lvl5pPr marL="1828800" algn="l" rtl="0" eaLnBrk="0" fontAlgn="base" hangingPunct="0">
      <a:spcBef>
        <a:spcPct val="30000"/>
      </a:spcBef>
      <a:spcAft>
        <a:spcPct val="0"/>
      </a:spcAft>
      <a:defRPr sz="1200" kern="1200">
        <a:solidFill>
          <a:schemeClr val="tx1"/>
        </a:solidFill>
        <a:latin typeface="Arial" charset="0"/>
        <a:ea typeface="ＭＳ Ｐゴシック"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Adapted from José Pulido, “El </a:t>
            </a:r>
            <a:r>
              <a:rPr lang="en-US" dirty="0" err="1"/>
              <a:t>Modelo</a:t>
            </a:r>
            <a:r>
              <a:rPr lang="en-US" dirty="0"/>
              <a:t> de Melitz (2003)”, Universidad del Rosario.</a:t>
            </a:r>
          </a:p>
          <a:p>
            <a:r>
              <a:rPr lang="en-US" dirty="0"/>
              <a:t>https://</a:t>
            </a:r>
            <a:r>
              <a:rPr lang="en-US" dirty="0" err="1"/>
              <a:t>josepulido.net</a:t>
            </a:r>
            <a:r>
              <a:rPr lang="en-US" dirty="0"/>
              <a:t>/wp-content/uploads/Melitz-1.pdf</a:t>
            </a:r>
          </a:p>
          <a:p>
            <a:endParaRPr lang="en-US" dirty="0"/>
          </a:p>
        </p:txBody>
      </p:sp>
      <p:sp>
        <p:nvSpPr>
          <p:cNvPr id="4" name="Slide Number Placeholder 3"/>
          <p:cNvSpPr>
            <a:spLocks noGrp="1"/>
          </p:cNvSpPr>
          <p:nvPr>
            <p:ph type="sldNum" sz="quarter" idx="5"/>
          </p:nvPr>
        </p:nvSpPr>
        <p:spPr/>
        <p:txBody>
          <a:bodyPr/>
          <a:lstStyle/>
          <a:p>
            <a:pPr>
              <a:defRPr/>
            </a:pPr>
            <a:fld id="{D5223F8D-2618-1D4F-991D-3D85D6F73DE8}" type="slidenum">
              <a:rPr lang="en-US" smtClean="0"/>
              <a:pPr>
                <a:defRPr/>
              </a:pPr>
              <a:t>37</a:t>
            </a:fld>
            <a:endParaRPr lang="en-US"/>
          </a:p>
        </p:txBody>
      </p:sp>
    </p:spTree>
    <p:extLst>
      <p:ext uri="{BB962C8B-B14F-4D97-AF65-F5344CB8AC3E}">
        <p14:creationId xmlns:p14="http://schemas.microsoft.com/office/powerpoint/2010/main" val="424351040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Adapted from José Pulido, “El </a:t>
            </a:r>
            <a:r>
              <a:rPr lang="en-US" dirty="0" err="1"/>
              <a:t>Modelo</a:t>
            </a:r>
            <a:r>
              <a:rPr lang="en-US" dirty="0"/>
              <a:t> de Melitz (2003)”, Universidad del Rosario.</a:t>
            </a:r>
          </a:p>
          <a:p>
            <a:r>
              <a:rPr lang="en-US" dirty="0"/>
              <a:t>https://</a:t>
            </a:r>
            <a:r>
              <a:rPr lang="en-US" dirty="0" err="1"/>
              <a:t>josepulido.net</a:t>
            </a:r>
            <a:r>
              <a:rPr lang="en-US" dirty="0"/>
              <a:t>/wp-content/uploads/Melitz-1.pdf</a:t>
            </a:r>
          </a:p>
          <a:p>
            <a:endParaRPr lang="en-US" dirty="0"/>
          </a:p>
        </p:txBody>
      </p:sp>
      <p:sp>
        <p:nvSpPr>
          <p:cNvPr id="4" name="Slide Number Placeholder 3"/>
          <p:cNvSpPr>
            <a:spLocks noGrp="1"/>
          </p:cNvSpPr>
          <p:nvPr>
            <p:ph type="sldNum" sz="quarter" idx="5"/>
          </p:nvPr>
        </p:nvSpPr>
        <p:spPr/>
        <p:txBody>
          <a:bodyPr/>
          <a:lstStyle/>
          <a:p>
            <a:pPr>
              <a:defRPr/>
            </a:pPr>
            <a:fld id="{D5223F8D-2618-1D4F-991D-3D85D6F73DE8}" type="slidenum">
              <a:rPr lang="en-US" smtClean="0"/>
              <a:pPr>
                <a:defRPr/>
              </a:pPr>
              <a:t>38</a:t>
            </a:fld>
            <a:endParaRPr lang="en-US"/>
          </a:p>
        </p:txBody>
      </p:sp>
    </p:spTree>
    <p:extLst>
      <p:ext uri="{BB962C8B-B14F-4D97-AF65-F5344CB8AC3E}">
        <p14:creationId xmlns:p14="http://schemas.microsoft.com/office/powerpoint/2010/main" val="334048516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Adapted from José Pulido, “El </a:t>
            </a:r>
            <a:r>
              <a:rPr lang="en-US" dirty="0" err="1"/>
              <a:t>Modelo</a:t>
            </a:r>
            <a:r>
              <a:rPr lang="en-US" dirty="0"/>
              <a:t> de Melitz (2003)”, Universidad del Rosario.</a:t>
            </a:r>
          </a:p>
          <a:p>
            <a:r>
              <a:rPr lang="en-US" dirty="0"/>
              <a:t>https://</a:t>
            </a:r>
            <a:r>
              <a:rPr lang="en-US" dirty="0" err="1"/>
              <a:t>josepulido.net</a:t>
            </a:r>
            <a:r>
              <a:rPr lang="en-US" dirty="0"/>
              <a:t>/wp-content/uploads/Melitz-1.pdf</a:t>
            </a:r>
          </a:p>
          <a:p>
            <a:endParaRPr lang="en-US" dirty="0"/>
          </a:p>
        </p:txBody>
      </p:sp>
      <p:sp>
        <p:nvSpPr>
          <p:cNvPr id="4" name="Slide Number Placeholder 3"/>
          <p:cNvSpPr>
            <a:spLocks noGrp="1"/>
          </p:cNvSpPr>
          <p:nvPr>
            <p:ph type="sldNum" sz="quarter" idx="5"/>
          </p:nvPr>
        </p:nvSpPr>
        <p:spPr/>
        <p:txBody>
          <a:bodyPr/>
          <a:lstStyle/>
          <a:p>
            <a:pPr>
              <a:defRPr/>
            </a:pPr>
            <a:fld id="{D5223F8D-2618-1D4F-991D-3D85D6F73DE8}" type="slidenum">
              <a:rPr lang="en-US" smtClean="0"/>
              <a:pPr>
                <a:defRPr/>
              </a:pPr>
              <a:t>39</a:t>
            </a:fld>
            <a:endParaRPr lang="en-US"/>
          </a:p>
        </p:txBody>
      </p:sp>
    </p:spTree>
    <p:extLst>
      <p:ext uri="{BB962C8B-B14F-4D97-AF65-F5344CB8AC3E}">
        <p14:creationId xmlns:p14="http://schemas.microsoft.com/office/powerpoint/2010/main" val="372522492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Adapted from José Pulido, “El </a:t>
            </a:r>
            <a:r>
              <a:rPr lang="en-US" dirty="0" err="1"/>
              <a:t>Modelo</a:t>
            </a:r>
            <a:r>
              <a:rPr lang="en-US" dirty="0"/>
              <a:t> de Melitz (2003)”, Universidad del Rosario.</a:t>
            </a:r>
          </a:p>
          <a:p>
            <a:r>
              <a:rPr lang="en-US" dirty="0"/>
              <a:t>https://</a:t>
            </a:r>
            <a:r>
              <a:rPr lang="en-US" dirty="0" err="1"/>
              <a:t>josepulido.net</a:t>
            </a:r>
            <a:r>
              <a:rPr lang="en-US" dirty="0"/>
              <a:t>/wp-content/uploads/Melitz-1.pdf</a:t>
            </a:r>
          </a:p>
          <a:p>
            <a:endParaRPr lang="en-US" dirty="0"/>
          </a:p>
        </p:txBody>
      </p:sp>
      <p:sp>
        <p:nvSpPr>
          <p:cNvPr id="4" name="Slide Number Placeholder 3"/>
          <p:cNvSpPr>
            <a:spLocks noGrp="1"/>
          </p:cNvSpPr>
          <p:nvPr>
            <p:ph type="sldNum" sz="quarter" idx="5"/>
          </p:nvPr>
        </p:nvSpPr>
        <p:spPr/>
        <p:txBody>
          <a:bodyPr/>
          <a:lstStyle/>
          <a:p>
            <a:pPr>
              <a:defRPr/>
            </a:pPr>
            <a:fld id="{D5223F8D-2618-1D4F-991D-3D85D6F73DE8}" type="slidenum">
              <a:rPr lang="en-US" smtClean="0"/>
              <a:pPr>
                <a:defRPr/>
              </a:pPr>
              <a:t>40</a:t>
            </a:fld>
            <a:endParaRPr lang="en-US"/>
          </a:p>
        </p:txBody>
      </p:sp>
    </p:spTree>
    <p:extLst>
      <p:ext uri="{BB962C8B-B14F-4D97-AF65-F5344CB8AC3E}">
        <p14:creationId xmlns:p14="http://schemas.microsoft.com/office/powerpoint/2010/main" val="320648582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D5223F8D-2618-1D4F-991D-3D85D6F73DE8}" type="slidenum">
              <a:rPr lang="en-US" smtClean="0"/>
              <a:pPr>
                <a:defRPr/>
              </a:pPr>
              <a:t>43</a:t>
            </a:fld>
            <a:endParaRPr lang="en-US"/>
          </a:p>
        </p:txBody>
      </p:sp>
    </p:spTree>
    <p:extLst>
      <p:ext uri="{BB962C8B-B14F-4D97-AF65-F5344CB8AC3E}">
        <p14:creationId xmlns:p14="http://schemas.microsoft.com/office/powerpoint/2010/main" val="48327852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a:t>Class 18:  Scale Economies and Imperfect Competition</a:t>
            </a:r>
          </a:p>
        </p:txBody>
      </p:sp>
      <p:sp>
        <p:nvSpPr>
          <p:cNvPr id="6" name="Rectangle 6"/>
          <p:cNvSpPr>
            <a:spLocks noGrp="1" noChangeArrowheads="1"/>
          </p:cNvSpPr>
          <p:nvPr>
            <p:ph type="sldNum" sz="quarter" idx="12"/>
          </p:nvPr>
        </p:nvSpPr>
        <p:spPr>
          <a:ln/>
        </p:spPr>
        <p:txBody>
          <a:bodyPr/>
          <a:lstStyle>
            <a:lvl1pPr>
              <a:defRPr/>
            </a:lvl1pPr>
          </a:lstStyle>
          <a:p>
            <a:pPr>
              <a:defRPr/>
            </a:pPr>
            <a:fld id="{52603A1A-E773-3841-ADFC-BBF99E444C0A}"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a:t>Class 18:  Scale Economies and Imperfect Competition</a:t>
            </a:r>
          </a:p>
        </p:txBody>
      </p:sp>
      <p:sp>
        <p:nvSpPr>
          <p:cNvPr id="6" name="Rectangle 6"/>
          <p:cNvSpPr>
            <a:spLocks noGrp="1" noChangeArrowheads="1"/>
          </p:cNvSpPr>
          <p:nvPr>
            <p:ph type="sldNum" sz="quarter" idx="12"/>
          </p:nvPr>
        </p:nvSpPr>
        <p:spPr>
          <a:ln/>
        </p:spPr>
        <p:txBody>
          <a:bodyPr/>
          <a:lstStyle>
            <a:lvl1pPr>
              <a:defRPr/>
            </a:lvl1pPr>
          </a:lstStyle>
          <a:p>
            <a:pPr>
              <a:defRPr/>
            </a:pPr>
            <a:fld id="{D5C1E7D6-0FCC-384A-B3CB-7FD4D256463E}"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a:t>Class 18:  Scale Economies and Imperfect Competition</a:t>
            </a:r>
          </a:p>
        </p:txBody>
      </p:sp>
      <p:sp>
        <p:nvSpPr>
          <p:cNvPr id="6" name="Rectangle 6"/>
          <p:cNvSpPr>
            <a:spLocks noGrp="1" noChangeArrowheads="1"/>
          </p:cNvSpPr>
          <p:nvPr>
            <p:ph type="sldNum" sz="quarter" idx="12"/>
          </p:nvPr>
        </p:nvSpPr>
        <p:spPr>
          <a:ln/>
        </p:spPr>
        <p:txBody>
          <a:bodyPr/>
          <a:lstStyle>
            <a:lvl1pPr>
              <a:defRPr/>
            </a:lvl1pPr>
          </a:lstStyle>
          <a:p>
            <a:pPr>
              <a:defRPr/>
            </a:pPr>
            <a:fld id="{3B22A549-A8EC-5E41-AE09-B359ABBC74A9}" type="slidenum">
              <a:rPr lang="en-US"/>
              <a:pPr>
                <a:defRPr/>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a:t>Click to edit Master title style</a:t>
            </a:r>
          </a:p>
        </p:txBody>
      </p:sp>
      <p:sp>
        <p:nvSpPr>
          <p:cNvPr id="3" name="Table Placeholder 2"/>
          <p:cNvSpPr>
            <a:spLocks noGrp="1"/>
          </p:cNvSpPr>
          <p:nvPr>
            <p:ph type="tbl" idx="1"/>
          </p:nvPr>
        </p:nvSpPr>
        <p:spPr>
          <a:xfrm>
            <a:off x="457200" y="1600200"/>
            <a:ext cx="8229600" cy="4525963"/>
          </a:xfrm>
        </p:spPr>
        <p:txBody>
          <a:bodyPr/>
          <a:lstStyle/>
          <a:p>
            <a:pPr lvl="0"/>
            <a:endParaRPr lang="en-US" noProof="0"/>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a:t>Class 18:  Scale Economies and Imperfect Competition</a:t>
            </a:r>
          </a:p>
        </p:txBody>
      </p:sp>
      <p:sp>
        <p:nvSpPr>
          <p:cNvPr id="6" name="Rectangle 6"/>
          <p:cNvSpPr>
            <a:spLocks noGrp="1" noChangeArrowheads="1"/>
          </p:cNvSpPr>
          <p:nvPr>
            <p:ph type="sldNum" sz="quarter" idx="12"/>
          </p:nvPr>
        </p:nvSpPr>
        <p:spPr>
          <a:ln/>
        </p:spPr>
        <p:txBody>
          <a:bodyPr/>
          <a:lstStyle>
            <a:lvl1pPr>
              <a:defRPr/>
            </a:lvl1pPr>
          </a:lstStyle>
          <a:p>
            <a:pPr>
              <a:defRPr/>
            </a:pPr>
            <a:fld id="{5DB9FEF9-6A94-4C4E-82BC-84DF130E0B44}"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a:t>Class 18:  Scale Economies and Imperfect Competition</a:t>
            </a:r>
          </a:p>
        </p:txBody>
      </p:sp>
      <p:sp>
        <p:nvSpPr>
          <p:cNvPr id="6" name="Rectangle 6"/>
          <p:cNvSpPr>
            <a:spLocks noGrp="1" noChangeArrowheads="1"/>
          </p:cNvSpPr>
          <p:nvPr>
            <p:ph type="sldNum" sz="quarter" idx="12"/>
          </p:nvPr>
        </p:nvSpPr>
        <p:spPr>
          <a:ln/>
        </p:spPr>
        <p:txBody>
          <a:bodyPr/>
          <a:lstStyle>
            <a:lvl1pPr>
              <a:defRPr/>
            </a:lvl1pPr>
          </a:lstStyle>
          <a:p>
            <a:pPr>
              <a:defRPr/>
            </a:pPr>
            <a:fld id="{659DFB22-C7E9-9E4B-8431-4E4E88AD005A}"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a:t>Class 18:  Scale Economies and Imperfect Competition</a:t>
            </a:r>
          </a:p>
        </p:txBody>
      </p:sp>
      <p:sp>
        <p:nvSpPr>
          <p:cNvPr id="6" name="Rectangle 6"/>
          <p:cNvSpPr>
            <a:spLocks noGrp="1" noChangeArrowheads="1"/>
          </p:cNvSpPr>
          <p:nvPr>
            <p:ph type="sldNum" sz="quarter" idx="12"/>
          </p:nvPr>
        </p:nvSpPr>
        <p:spPr>
          <a:ln/>
        </p:spPr>
        <p:txBody>
          <a:bodyPr/>
          <a:lstStyle>
            <a:lvl1pPr>
              <a:defRPr/>
            </a:lvl1pPr>
          </a:lstStyle>
          <a:p>
            <a:pPr>
              <a:defRPr/>
            </a:pPr>
            <a:fld id="{8A44C07A-C2E5-4246-89C7-DDE8BF5A882E}"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r>
              <a:rPr lang="en-US"/>
              <a:t>Class 18:  Scale Economies and Imperfect Competition</a:t>
            </a:r>
          </a:p>
        </p:txBody>
      </p:sp>
      <p:sp>
        <p:nvSpPr>
          <p:cNvPr id="7" name="Rectangle 6"/>
          <p:cNvSpPr>
            <a:spLocks noGrp="1" noChangeArrowheads="1"/>
          </p:cNvSpPr>
          <p:nvPr>
            <p:ph type="sldNum" sz="quarter" idx="12"/>
          </p:nvPr>
        </p:nvSpPr>
        <p:spPr>
          <a:ln/>
        </p:spPr>
        <p:txBody>
          <a:bodyPr/>
          <a:lstStyle>
            <a:lvl1pPr>
              <a:defRPr/>
            </a:lvl1pPr>
          </a:lstStyle>
          <a:p>
            <a:pPr>
              <a:defRPr/>
            </a:pPr>
            <a:fld id="{20F3AC2E-915D-0649-8D8C-D175FF52D6A6}"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r>
              <a:rPr lang="en-US"/>
              <a:t>Class 18:  Scale Economies and Imperfect Competition</a:t>
            </a:r>
          </a:p>
        </p:txBody>
      </p:sp>
      <p:sp>
        <p:nvSpPr>
          <p:cNvPr id="9" name="Rectangle 6"/>
          <p:cNvSpPr>
            <a:spLocks noGrp="1" noChangeArrowheads="1"/>
          </p:cNvSpPr>
          <p:nvPr>
            <p:ph type="sldNum" sz="quarter" idx="12"/>
          </p:nvPr>
        </p:nvSpPr>
        <p:spPr>
          <a:ln/>
        </p:spPr>
        <p:txBody>
          <a:bodyPr/>
          <a:lstStyle>
            <a:lvl1pPr>
              <a:defRPr/>
            </a:lvl1pPr>
          </a:lstStyle>
          <a:p>
            <a:pPr>
              <a:defRPr/>
            </a:pPr>
            <a:fld id="{E3C9F8A2-9406-AB4D-8F2E-4C2286D012CC}"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r>
              <a:rPr lang="en-US"/>
              <a:t>Class 18:  Scale Economies and Imperfect Competition</a:t>
            </a:r>
          </a:p>
        </p:txBody>
      </p:sp>
      <p:sp>
        <p:nvSpPr>
          <p:cNvPr id="5" name="Rectangle 6"/>
          <p:cNvSpPr>
            <a:spLocks noGrp="1" noChangeArrowheads="1"/>
          </p:cNvSpPr>
          <p:nvPr>
            <p:ph type="sldNum" sz="quarter" idx="12"/>
          </p:nvPr>
        </p:nvSpPr>
        <p:spPr>
          <a:ln/>
        </p:spPr>
        <p:txBody>
          <a:bodyPr/>
          <a:lstStyle>
            <a:lvl1pPr>
              <a:defRPr/>
            </a:lvl1pPr>
          </a:lstStyle>
          <a:p>
            <a:pPr>
              <a:defRPr/>
            </a:pPr>
            <a:fld id="{1AC5BEF1-0CF0-D64B-8500-E8C28A928FC7}"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r>
              <a:rPr lang="en-US"/>
              <a:t>Class 18:  Scale Economies and Imperfect Competition</a:t>
            </a:r>
          </a:p>
        </p:txBody>
      </p:sp>
      <p:sp>
        <p:nvSpPr>
          <p:cNvPr id="4" name="Rectangle 6"/>
          <p:cNvSpPr>
            <a:spLocks noGrp="1" noChangeArrowheads="1"/>
          </p:cNvSpPr>
          <p:nvPr>
            <p:ph type="sldNum" sz="quarter" idx="12"/>
          </p:nvPr>
        </p:nvSpPr>
        <p:spPr>
          <a:ln/>
        </p:spPr>
        <p:txBody>
          <a:bodyPr/>
          <a:lstStyle>
            <a:lvl1pPr>
              <a:defRPr/>
            </a:lvl1pPr>
          </a:lstStyle>
          <a:p>
            <a:pPr>
              <a:defRPr/>
            </a:pPr>
            <a:fld id="{A81FF836-5028-4F40-B892-777B2D023567}"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r>
              <a:rPr lang="en-US"/>
              <a:t>Class 18:  Scale Economies and Imperfect Competition</a:t>
            </a:r>
          </a:p>
        </p:txBody>
      </p:sp>
      <p:sp>
        <p:nvSpPr>
          <p:cNvPr id="7" name="Rectangle 6"/>
          <p:cNvSpPr>
            <a:spLocks noGrp="1" noChangeArrowheads="1"/>
          </p:cNvSpPr>
          <p:nvPr>
            <p:ph type="sldNum" sz="quarter" idx="12"/>
          </p:nvPr>
        </p:nvSpPr>
        <p:spPr>
          <a:ln/>
        </p:spPr>
        <p:txBody>
          <a:bodyPr/>
          <a:lstStyle>
            <a:lvl1pPr>
              <a:defRPr/>
            </a:lvl1pPr>
          </a:lstStyle>
          <a:p>
            <a:pPr>
              <a:defRPr/>
            </a:pPr>
            <a:fld id="{2AA5C378-E859-C447-B1DC-01D447895802}"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r>
              <a:rPr lang="en-US"/>
              <a:t>Class 18:  Scale Economies and Imperfect Competition</a:t>
            </a:r>
          </a:p>
        </p:txBody>
      </p:sp>
      <p:sp>
        <p:nvSpPr>
          <p:cNvPr id="7" name="Rectangle 6"/>
          <p:cNvSpPr>
            <a:spLocks noGrp="1" noChangeArrowheads="1"/>
          </p:cNvSpPr>
          <p:nvPr>
            <p:ph type="sldNum" sz="quarter" idx="12"/>
          </p:nvPr>
        </p:nvSpPr>
        <p:spPr>
          <a:ln/>
        </p:spPr>
        <p:txBody>
          <a:bodyPr/>
          <a:lstStyle>
            <a:lvl1pPr>
              <a:defRPr/>
            </a:lvl1pPr>
          </a:lstStyle>
          <a:p>
            <a:pPr>
              <a:defRPr/>
            </a:pPr>
            <a:fld id="{DB5EF9EC-3A0F-274E-9559-CA32AB3C4708}"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atin typeface="Arial" charset="0"/>
              </a:defRPr>
            </a:lvl1pPr>
          </a:lstStyle>
          <a:p>
            <a:pPr>
              <a:defRPr/>
            </a:pPr>
            <a:endParaRPr 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atin typeface="Arial" charset="0"/>
              </a:defRPr>
            </a:lvl1pPr>
          </a:lstStyle>
          <a:p>
            <a:pPr>
              <a:defRPr/>
            </a:pPr>
            <a:r>
              <a:rPr lang="en-US"/>
              <a:t>Class 18:  Scale Economies and Imperfect Competition</a:t>
            </a:r>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atin typeface="Arial" charset="0"/>
              </a:defRPr>
            </a:lvl1pPr>
          </a:lstStyle>
          <a:p>
            <a:pPr>
              <a:defRPr/>
            </a:pPr>
            <a:fld id="{57587ACD-9E44-A142-A97F-0C26FC1357E3}"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hf hdr="0" dt="0"/>
  <p:txStyles>
    <p:titleStyle>
      <a:lvl1pPr algn="ctr" rtl="0" eaLnBrk="0" fontAlgn="base" hangingPunct="0">
        <a:spcBef>
          <a:spcPct val="0"/>
        </a:spcBef>
        <a:spcAft>
          <a:spcPct val="0"/>
        </a:spcAft>
        <a:defRPr sz="4400">
          <a:solidFill>
            <a:schemeClr val="tx2"/>
          </a:solidFill>
          <a:latin typeface="+mj-lt"/>
          <a:ea typeface="ＭＳ Ｐゴシック" charset="-128"/>
          <a:cs typeface="ＭＳ Ｐゴシック" charset="-128"/>
        </a:defRPr>
      </a:lvl1pPr>
      <a:lvl2pPr algn="ctr" rtl="0" eaLnBrk="0" fontAlgn="base" hangingPunct="0">
        <a:spcBef>
          <a:spcPct val="0"/>
        </a:spcBef>
        <a:spcAft>
          <a:spcPct val="0"/>
        </a:spcAft>
        <a:defRPr sz="4400">
          <a:solidFill>
            <a:schemeClr val="tx2"/>
          </a:solidFill>
          <a:latin typeface="Arial" charset="0"/>
          <a:ea typeface="ＭＳ Ｐゴシック" charset="-128"/>
          <a:cs typeface="ＭＳ Ｐゴシック" charset="-128"/>
        </a:defRPr>
      </a:lvl2pPr>
      <a:lvl3pPr algn="ctr" rtl="0" eaLnBrk="0" fontAlgn="base" hangingPunct="0">
        <a:spcBef>
          <a:spcPct val="0"/>
        </a:spcBef>
        <a:spcAft>
          <a:spcPct val="0"/>
        </a:spcAft>
        <a:defRPr sz="4400">
          <a:solidFill>
            <a:schemeClr val="tx2"/>
          </a:solidFill>
          <a:latin typeface="Arial" charset="0"/>
          <a:ea typeface="ＭＳ Ｐゴシック" charset="-128"/>
          <a:cs typeface="ＭＳ Ｐゴシック" charset="-128"/>
        </a:defRPr>
      </a:lvl3pPr>
      <a:lvl4pPr algn="ctr" rtl="0" eaLnBrk="0" fontAlgn="base" hangingPunct="0">
        <a:spcBef>
          <a:spcPct val="0"/>
        </a:spcBef>
        <a:spcAft>
          <a:spcPct val="0"/>
        </a:spcAft>
        <a:defRPr sz="4400">
          <a:solidFill>
            <a:schemeClr val="tx2"/>
          </a:solidFill>
          <a:latin typeface="Arial" charset="0"/>
          <a:ea typeface="ＭＳ Ｐゴシック" charset="-128"/>
          <a:cs typeface="ＭＳ Ｐゴシック" charset="-128"/>
        </a:defRPr>
      </a:lvl4pPr>
      <a:lvl5pPr algn="ctr" rtl="0" eaLnBrk="0" fontAlgn="base" hangingPunct="0">
        <a:spcBef>
          <a:spcPct val="0"/>
        </a:spcBef>
        <a:spcAft>
          <a:spcPct val="0"/>
        </a:spcAft>
        <a:defRPr sz="4400">
          <a:solidFill>
            <a:schemeClr val="tx2"/>
          </a:solidFill>
          <a:latin typeface="Arial" charset="0"/>
          <a:ea typeface="ＭＳ Ｐゴシック" charset="-128"/>
          <a:cs typeface="ＭＳ Ｐゴシック" charset="-128"/>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ＭＳ Ｐゴシック" charset="-128"/>
          <a:cs typeface="ＭＳ Ｐゴシック" charset="-128"/>
        </a:defRPr>
      </a:lvl1pPr>
      <a:lvl2pPr marL="742950" indent="-285750" algn="l" rtl="0" eaLnBrk="0" fontAlgn="base" hangingPunct="0">
        <a:spcBef>
          <a:spcPct val="20000"/>
        </a:spcBef>
        <a:spcAft>
          <a:spcPct val="0"/>
        </a:spcAft>
        <a:buChar char="–"/>
        <a:defRPr sz="2800">
          <a:solidFill>
            <a:schemeClr val="tx1"/>
          </a:solidFill>
          <a:latin typeface="+mn-lt"/>
          <a:ea typeface="ＭＳ Ｐゴシック" charset="-128"/>
        </a:defRPr>
      </a:lvl2pPr>
      <a:lvl3pPr marL="1143000" indent="-228600" algn="l" rtl="0" eaLnBrk="0" fontAlgn="base" hangingPunct="0">
        <a:spcBef>
          <a:spcPct val="20000"/>
        </a:spcBef>
        <a:spcAft>
          <a:spcPct val="0"/>
        </a:spcAft>
        <a:buChar char="•"/>
        <a:defRPr sz="2400">
          <a:solidFill>
            <a:schemeClr val="tx1"/>
          </a:solidFill>
          <a:latin typeface="+mn-lt"/>
          <a:ea typeface="ＭＳ Ｐゴシック" charset="-128"/>
        </a:defRPr>
      </a:lvl3pPr>
      <a:lvl4pPr marL="1600200" indent="-228600" algn="l" rtl="0" eaLnBrk="0" fontAlgn="base" hangingPunct="0">
        <a:spcBef>
          <a:spcPct val="20000"/>
        </a:spcBef>
        <a:spcAft>
          <a:spcPct val="0"/>
        </a:spcAft>
        <a:buChar char="–"/>
        <a:defRPr sz="2000">
          <a:solidFill>
            <a:schemeClr val="tx1"/>
          </a:solidFill>
          <a:latin typeface="+mn-lt"/>
          <a:ea typeface="ＭＳ Ｐゴシック" charset="-128"/>
        </a:defRPr>
      </a:lvl4pPr>
      <a:lvl5pPr marL="2057400" indent="-228600" algn="l" rtl="0" eaLnBrk="0" fontAlgn="base" hangingPunct="0">
        <a:spcBef>
          <a:spcPct val="20000"/>
        </a:spcBef>
        <a:spcAft>
          <a:spcPct val="0"/>
        </a:spcAft>
        <a:buChar char="»"/>
        <a:defRPr sz="2000">
          <a:solidFill>
            <a:schemeClr val="tx1"/>
          </a:solidFill>
          <a:latin typeface="+mn-lt"/>
          <a:ea typeface="ＭＳ Ｐゴシック" charset="-128"/>
        </a:defRPr>
      </a:lvl5pPr>
      <a:lvl6pPr marL="2514600" indent="-228600" algn="l" rtl="0" fontAlgn="base">
        <a:spcBef>
          <a:spcPct val="20000"/>
        </a:spcBef>
        <a:spcAft>
          <a:spcPct val="0"/>
        </a:spcAft>
        <a:buChar char="»"/>
        <a:defRPr sz="2000">
          <a:solidFill>
            <a:schemeClr val="tx1"/>
          </a:solidFill>
          <a:latin typeface="+mn-lt"/>
          <a:ea typeface="ＭＳ Ｐゴシック" charset="-128"/>
        </a:defRPr>
      </a:lvl6pPr>
      <a:lvl7pPr marL="2971800" indent="-228600" algn="l" rtl="0" fontAlgn="base">
        <a:spcBef>
          <a:spcPct val="20000"/>
        </a:spcBef>
        <a:spcAft>
          <a:spcPct val="0"/>
        </a:spcAft>
        <a:buChar char="»"/>
        <a:defRPr sz="2000">
          <a:solidFill>
            <a:schemeClr val="tx1"/>
          </a:solidFill>
          <a:latin typeface="+mn-lt"/>
          <a:ea typeface="ＭＳ Ｐゴシック" charset="-128"/>
        </a:defRPr>
      </a:lvl7pPr>
      <a:lvl8pPr marL="3429000" indent="-228600" algn="l" rtl="0" fontAlgn="base">
        <a:spcBef>
          <a:spcPct val="20000"/>
        </a:spcBef>
        <a:spcAft>
          <a:spcPct val="0"/>
        </a:spcAft>
        <a:buChar char="»"/>
        <a:defRPr sz="2000">
          <a:solidFill>
            <a:schemeClr val="tx1"/>
          </a:solidFill>
          <a:latin typeface="+mn-lt"/>
          <a:ea typeface="ＭＳ Ｐゴシック" charset="-128"/>
        </a:defRPr>
      </a:lvl8pPr>
      <a:lvl9pPr marL="3886200" indent="-228600" algn="l" rtl="0" fontAlgn="base">
        <a:spcBef>
          <a:spcPct val="20000"/>
        </a:spcBef>
        <a:spcAft>
          <a:spcPct val="0"/>
        </a:spcAft>
        <a:buChar char="»"/>
        <a:defRPr sz="2000">
          <a:solidFill>
            <a:schemeClr val="tx1"/>
          </a:solidFill>
          <a:latin typeface="+mn-lt"/>
          <a:ea typeface="ＭＳ Ｐゴシック"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22.xml.rels><?xml version="1.0" encoding="UTF-8" standalone="yes"?>
<Relationships xmlns="http://schemas.openxmlformats.org/package/2006/relationships"><Relationship Id="rId8" Type="http://schemas.openxmlformats.org/officeDocument/2006/relationships/image" Target="../media/image9.png"/><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image" Target="../media/image33.png"/><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6.png"/><Relationship Id="rId10" Type="http://schemas.openxmlformats.org/officeDocument/2006/relationships/image" Target="../media/image11.png"/><Relationship Id="rId4" Type="http://schemas.openxmlformats.org/officeDocument/2006/relationships/image" Target="../media/image5.png"/><Relationship Id="rId9" Type="http://schemas.openxmlformats.org/officeDocument/2006/relationships/image" Target="../media/image10.png"/></Relationships>
</file>

<file path=ppt/slides/_rels/slide23.xml.rels><?xml version="1.0" encoding="UTF-8" standalone="yes"?>
<Relationships xmlns="http://schemas.openxmlformats.org/package/2006/relationships"><Relationship Id="rId8" Type="http://schemas.openxmlformats.org/officeDocument/2006/relationships/image" Target="../media/image17.png"/><Relationship Id="rId13" Type="http://schemas.openxmlformats.org/officeDocument/2006/relationships/image" Target="../media/image18.png"/><Relationship Id="rId3" Type="http://schemas.openxmlformats.org/officeDocument/2006/relationships/image" Target="../media/image10.png"/><Relationship Id="rId7" Type="http://schemas.openxmlformats.org/officeDocument/2006/relationships/image" Target="../media/image16.png"/><Relationship Id="rId12" Type="http://schemas.openxmlformats.org/officeDocument/2006/relationships/image" Target="../media/image8.png"/><Relationship Id="rId2" Type="http://schemas.openxmlformats.org/officeDocument/2006/relationships/image" Target="../media/image12.png"/><Relationship Id="rId1" Type="http://schemas.openxmlformats.org/officeDocument/2006/relationships/slideLayout" Target="../slideLayouts/slideLayout2.xml"/><Relationship Id="rId6" Type="http://schemas.openxmlformats.org/officeDocument/2006/relationships/image" Target="../media/image15.png"/><Relationship Id="rId11" Type="http://schemas.openxmlformats.org/officeDocument/2006/relationships/image" Target="../media/image7.png"/><Relationship Id="rId5" Type="http://schemas.openxmlformats.org/officeDocument/2006/relationships/image" Target="../media/image14.png"/><Relationship Id="rId15" Type="http://schemas.openxmlformats.org/officeDocument/2006/relationships/image" Target="../media/image6.png"/><Relationship Id="rId10" Type="http://schemas.openxmlformats.org/officeDocument/2006/relationships/image" Target="../media/image11.png"/><Relationship Id="rId4" Type="http://schemas.openxmlformats.org/officeDocument/2006/relationships/image" Target="../media/image13.png"/><Relationship Id="rId9" Type="http://schemas.openxmlformats.org/officeDocument/2006/relationships/image" Target="../media/image5.png"/><Relationship Id="rId14" Type="http://schemas.openxmlformats.org/officeDocument/2006/relationships/image" Target="../media/image9.png"/></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8" Type="http://schemas.openxmlformats.org/officeDocument/2006/relationships/image" Target="../media/image25.png"/><Relationship Id="rId3" Type="http://schemas.openxmlformats.org/officeDocument/2006/relationships/image" Target="../media/image20.png"/><Relationship Id="rId7" Type="http://schemas.openxmlformats.org/officeDocument/2006/relationships/image" Target="../media/image24.png"/><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image" Target="../media/image23.png"/><Relationship Id="rId5" Type="http://schemas.openxmlformats.org/officeDocument/2006/relationships/image" Target="../media/image22.png"/><Relationship Id="rId4" Type="http://schemas.openxmlformats.org/officeDocument/2006/relationships/image" Target="../media/image21.png"/></Relationships>
</file>

<file path=ppt/slides/_rels/slide39.xml.rels><?xml version="1.0" encoding="UTF-8" standalone="yes"?>
<Relationships xmlns="http://schemas.openxmlformats.org/package/2006/relationships"><Relationship Id="rId8" Type="http://schemas.openxmlformats.org/officeDocument/2006/relationships/image" Target="../media/image28.png"/><Relationship Id="rId3" Type="http://schemas.openxmlformats.org/officeDocument/2006/relationships/image" Target="../media/image20.png"/><Relationship Id="rId7" Type="http://schemas.openxmlformats.org/officeDocument/2006/relationships/image" Target="../media/image27.png"/><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image" Target="../media/image22.png"/><Relationship Id="rId11" Type="http://schemas.openxmlformats.org/officeDocument/2006/relationships/image" Target="../media/image24.png"/><Relationship Id="rId5" Type="http://schemas.openxmlformats.org/officeDocument/2006/relationships/image" Target="../media/image26.png"/><Relationship Id="rId10" Type="http://schemas.openxmlformats.org/officeDocument/2006/relationships/image" Target="../media/image30.png"/><Relationship Id="rId4" Type="http://schemas.openxmlformats.org/officeDocument/2006/relationships/image" Target="../media/image21.png"/><Relationship Id="rId9" Type="http://schemas.openxmlformats.org/officeDocument/2006/relationships/image" Target="../media/image29.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8" Type="http://schemas.openxmlformats.org/officeDocument/2006/relationships/image" Target="../media/image24.png"/><Relationship Id="rId13" Type="http://schemas.openxmlformats.org/officeDocument/2006/relationships/image" Target="../media/image30.png"/><Relationship Id="rId3" Type="http://schemas.openxmlformats.org/officeDocument/2006/relationships/image" Target="../media/image20.png"/><Relationship Id="rId7" Type="http://schemas.openxmlformats.org/officeDocument/2006/relationships/image" Target="../media/image31.png"/><Relationship Id="rId12" Type="http://schemas.openxmlformats.org/officeDocument/2006/relationships/image" Target="../media/image32.png"/><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image" Target="../media/image23.png"/><Relationship Id="rId11" Type="http://schemas.openxmlformats.org/officeDocument/2006/relationships/image" Target="../media/image28.png"/><Relationship Id="rId5" Type="http://schemas.openxmlformats.org/officeDocument/2006/relationships/image" Target="../media/image22.png"/><Relationship Id="rId10" Type="http://schemas.openxmlformats.org/officeDocument/2006/relationships/image" Target="../media/image27.png"/><Relationship Id="rId4" Type="http://schemas.openxmlformats.org/officeDocument/2006/relationships/image" Target="../media/image21.png"/><Relationship Id="rId9" Type="http://schemas.openxmlformats.org/officeDocument/2006/relationships/image" Target="../media/image26.png"/></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ctrTitle"/>
          </p:nvPr>
        </p:nvSpPr>
        <p:spPr>
          <a:xfrm>
            <a:off x="685800" y="2971800"/>
            <a:ext cx="7772400" cy="1470025"/>
          </a:xfrm>
        </p:spPr>
        <p:txBody>
          <a:bodyPr/>
          <a:lstStyle/>
          <a:p>
            <a:pPr eaLnBrk="1" hangingPunct="1"/>
            <a:r>
              <a:rPr lang="en-US" sz="3200" dirty="0">
                <a:ea typeface="ＭＳ Ｐゴシック" pitchFamily="-109" charset="-128"/>
                <a:cs typeface="ＭＳ Ｐゴシック" pitchFamily="-109" charset="-128"/>
              </a:rPr>
              <a:t>Class 18</a:t>
            </a:r>
            <a:br>
              <a:rPr lang="en-US" sz="1600" dirty="0">
                <a:ea typeface="ＭＳ Ｐゴシック" pitchFamily="-109" charset="-128"/>
                <a:cs typeface="ＭＳ Ｐゴシック" pitchFamily="-109" charset="-128"/>
              </a:rPr>
            </a:br>
            <a:br>
              <a:rPr lang="en-US" sz="1600" dirty="0">
                <a:ea typeface="ＭＳ Ｐゴシック" pitchFamily="-109" charset="-128"/>
                <a:cs typeface="ＭＳ Ｐゴシック" pitchFamily="-109" charset="-128"/>
              </a:rPr>
            </a:br>
            <a:r>
              <a:rPr lang="en-US" sz="3600" b="1" dirty="0"/>
              <a:t>Scale Economies </a:t>
            </a:r>
            <a:br>
              <a:rPr lang="en-US" sz="3600" b="1" dirty="0"/>
            </a:br>
            <a:r>
              <a:rPr lang="en-US" sz="3600" b="1" dirty="0"/>
              <a:t>and Imperfect Competition</a:t>
            </a:r>
            <a:br>
              <a:rPr lang="en-US" sz="1600" dirty="0">
                <a:ea typeface="ＭＳ Ｐゴシック" pitchFamily="-109" charset="-128"/>
                <a:cs typeface="ＭＳ Ｐゴシック" pitchFamily="-109" charset="-128"/>
              </a:rPr>
            </a:br>
            <a:r>
              <a:rPr lang="en-US" sz="2400" dirty="0">
                <a:ea typeface="ＭＳ Ｐゴシック" pitchFamily="-109" charset="-128"/>
                <a:cs typeface="ＭＳ Ｐゴシック" pitchFamily="-109" charset="-128"/>
              </a:rPr>
              <a:t>by</a:t>
            </a:r>
            <a:br>
              <a:rPr lang="en-US" sz="2400" dirty="0">
                <a:ea typeface="ＭＳ Ｐゴシック" pitchFamily="-109" charset="-128"/>
                <a:cs typeface="ＭＳ Ｐゴシック" pitchFamily="-109" charset="-128"/>
              </a:rPr>
            </a:br>
            <a:r>
              <a:rPr lang="en-US" sz="2400" dirty="0">
                <a:ea typeface="ＭＳ Ｐゴシック" pitchFamily="-109" charset="-128"/>
                <a:cs typeface="ＭＳ Ｐゴシック" pitchFamily="-109" charset="-128"/>
              </a:rPr>
              <a:t>Alan V. Deardorff</a:t>
            </a:r>
            <a:br>
              <a:rPr lang="en-US" sz="2400" dirty="0">
                <a:ea typeface="ＭＳ Ｐゴシック" pitchFamily="-109" charset="-128"/>
                <a:cs typeface="ＭＳ Ｐゴシック" pitchFamily="-109" charset="-128"/>
              </a:rPr>
            </a:br>
            <a:r>
              <a:rPr lang="en-US" sz="2400" dirty="0">
                <a:ea typeface="ＭＳ Ｐゴシック" pitchFamily="-109" charset="-128"/>
                <a:cs typeface="ＭＳ Ｐゴシック" pitchFamily="-109" charset="-128"/>
              </a:rPr>
              <a:t>University of Michigan</a:t>
            </a:r>
            <a:br>
              <a:rPr lang="en-US" sz="2400" dirty="0">
                <a:ea typeface="ＭＳ Ｐゴシック" pitchFamily="-109" charset="-128"/>
                <a:cs typeface="ＭＳ Ｐゴシック" pitchFamily="-109" charset="-128"/>
              </a:rPr>
            </a:br>
            <a:r>
              <a:rPr lang="en-US" sz="2400" dirty="0">
                <a:ea typeface="ＭＳ Ｐゴシック" pitchFamily="-109" charset="-128"/>
                <a:cs typeface="ＭＳ Ｐゴシック" pitchFamily="-109" charset="-128"/>
              </a:rPr>
              <a:t>2022</a:t>
            </a:r>
          </a:p>
        </p:txBody>
      </p:sp>
      <p:sp>
        <p:nvSpPr>
          <p:cNvPr id="16387" name="Rectangle 3"/>
          <p:cNvSpPr>
            <a:spLocks noGrp="1" noChangeArrowheads="1"/>
          </p:cNvSpPr>
          <p:nvPr>
            <p:ph type="subTitle" idx="1"/>
          </p:nvPr>
        </p:nvSpPr>
        <p:spPr>
          <a:xfrm>
            <a:off x="1447800" y="609600"/>
            <a:ext cx="6400800" cy="1066800"/>
          </a:xfrm>
        </p:spPr>
        <p:txBody>
          <a:bodyPr/>
          <a:lstStyle/>
          <a:p>
            <a:pPr eaLnBrk="1" hangingPunct="1"/>
            <a:r>
              <a:rPr lang="en-US" sz="5400" dirty="0">
                <a:ea typeface="ＭＳ Ｐゴシック" pitchFamily="-109" charset="-128"/>
                <a:cs typeface="ＭＳ Ｐゴシック" pitchFamily="-109" charset="-128"/>
              </a:rPr>
              <a:t>PubPol/Econ 541</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Scale Economies</a:t>
            </a:r>
          </a:p>
        </p:txBody>
      </p:sp>
      <p:cxnSp>
        <p:nvCxnSpPr>
          <p:cNvPr id="7" name="Straight Connector 6"/>
          <p:cNvCxnSpPr/>
          <p:nvPr/>
        </p:nvCxnSpPr>
        <p:spPr>
          <a:xfrm flipV="1">
            <a:off x="1447800" y="5181600"/>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8" name="Straight Connector 7"/>
          <p:cNvCxnSpPr/>
          <p:nvPr/>
        </p:nvCxnSpPr>
        <p:spPr>
          <a:xfrm flipV="1">
            <a:off x="1447800" y="1828800"/>
            <a:ext cx="0" cy="3352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1" name="TextBox 10"/>
          <p:cNvSpPr txBox="1"/>
          <p:nvPr/>
        </p:nvSpPr>
        <p:spPr>
          <a:xfrm>
            <a:off x="728133" y="1676400"/>
            <a:ext cx="1024467" cy="369332"/>
          </a:xfrm>
          <a:prstGeom prst="rect">
            <a:avLst/>
          </a:prstGeom>
          <a:noFill/>
        </p:spPr>
        <p:txBody>
          <a:bodyPr wrap="square" rtlCol="0">
            <a:spAutoFit/>
          </a:bodyPr>
          <a:lstStyle/>
          <a:p>
            <a:r>
              <a:rPr lang="en-US" dirty="0"/>
              <a:t>P, AC</a:t>
            </a:r>
            <a:endParaRPr lang="en-US" baseline="30000" dirty="0"/>
          </a:p>
        </p:txBody>
      </p:sp>
      <p:sp>
        <p:nvSpPr>
          <p:cNvPr id="66" name="Content Placeholder 2"/>
          <p:cNvSpPr>
            <a:spLocks noGrp="1"/>
          </p:cNvSpPr>
          <p:nvPr>
            <p:ph idx="1"/>
          </p:nvPr>
        </p:nvSpPr>
        <p:spPr>
          <a:xfrm>
            <a:off x="4858721" y="1219200"/>
            <a:ext cx="4114800" cy="5026020"/>
          </a:xfrm>
          <a:ln>
            <a:solidFill>
              <a:schemeClr val="tx1"/>
            </a:solidFill>
          </a:ln>
        </p:spPr>
        <p:txBody>
          <a:bodyPr/>
          <a:lstStyle/>
          <a:p>
            <a:r>
              <a:rPr lang="en-US" sz="2200" dirty="0"/>
              <a:t>With scale economies, average cost falls with higher output</a:t>
            </a:r>
          </a:p>
          <a:p>
            <a:r>
              <a:rPr lang="en-US" sz="2200" dirty="0"/>
              <a:t>Equilibrium is output at which P=AC</a:t>
            </a:r>
          </a:p>
          <a:p>
            <a:pPr lvl="1"/>
            <a:r>
              <a:rPr lang="en-US" sz="1800" dirty="0"/>
              <a:t>i.e., zero excess profit</a:t>
            </a:r>
          </a:p>
          <a:p>
            <a:r>
              <a:rPr lang="en-US" sz="2200" dirty="0"/>
              <a:t>Dynamics</a:t>
            </a:r>
          </a:p>
          <a:p>
            <a:pPr lvl="1"/>
            <a:r>
              <a:rPr lang="en-US" sz="1800" dirty="0"/>
              <a:t>Think of arbitrary output causing price from D-curve</a:t>
            </a:r>
          </a:p>
          <a:p>
            <a:pPr lvl="1"/>
            <a:r>
              <a:rPr lang="en-US" sz="1800" dirty="0"/>
              <a:t>Profit (P&gt;AC) causes expansion </a:t>
            </a:r>
          </a:p>
          <a:p>
            <a:pPr lvl="1"/>
            <a:r>
              <a:rPr lang="en-US" sz="1800" dirty="0"/>
              <a:t>Loss (P&lt;AC) causes contraction</a:t>
            </a:r>
          </a:p>
          <a:p>
            <a:pPr lvl="1"/>
            <a:r>
              <a:rPr lang="en-US" sz="1800" dirty="0"/>
              <a:t>Market is stable if D steeper than AC</a:t>
            </a:r>
          </a:p>
        </p:txBody>
      </p:sp>
      <p:sp>
        <p:nvSpPr>
          <p:cNvPr id="38" name="TextBox 37"/>
          <p:cNvSpPr txBox="1"/>
          <p:nvPr/>
        </p:nvSpPr>
        <p:spPr>
          <a:xfrm>
            <a:off x="4267201" y="5181600"/>
            <a:ext cx="533400" cy="369332"/>
          </a:xfrm>
          <a:prstGeom prst="rect">
            <a:avLst/>
          </a:prstGeom>
          <a:noFill/>
        </p:spPr>
        <p:txBody>
          <a:bodyPr wrap="square" rtlCol="0">
            <a:spAutoFit/>
          </a:bodyPr>
          <a:lstStyle/>
          <a:p>
            <a:r>
              <a:rPr lang="en-US" dirty="0"/>
              <a:t>Q</a:t>
            </a:r>
            <a:endParaRPr lang="en-US" baseline="30000" dirty="0"/>
          </a:p>
        </p:txBody>
      </p:sp>
      <p:cxnSp>
        <p:nvCxnSpPr>
          <p:cNvPr id="41" name="Straight Connector 40"/>
          <p:cNvCxnSpPr/>
          <p:nvPr/>
        </p:nvCxnSpPr>
        <p:spPr>
          <a:xfrm flipH="1" flipV="1">
            <a:off x="2057400" y="2209800"/>
            <a:ext cx="2057400" cy="27432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45" name="Straight Connector 44"/>
          <p:cNvCxnSpPr/>
          <p:nvPr/>
        </p:nvCxnSpPr>
        <p:spPr>
          <a:xfrm flipH="1">
            <a:off x="1447800" y="4038600"/>
            <a:ext cx="1981200" cy="0"/>
          </a:xfrm>
          <a:prstGeom prst="line">
            <a:avLst/>
          </a:prstGeom>
          <a:ln>
            <a:solidFill>
              <a:schemeClr val="tx1"/>
            </a:solidFill>
            <a:prstDash val="dash"/>
          </a:ln>
          <a:effectLst/>
        </p:spPr>
        <p:style>
          <a:lnRef idx="2">
            <a:schemeClr val="accent1"/>
          </a:lnRef>
          <a:fillRef idx="0">
            <a:schemeClr val="accent1"/>
          </a:fillRef>
          <a:effectRef idx="1">
            <a:schemeClr val="accent1"/>
          </a:effectRef>
          <a:fontRef idx="minor">
            <a:schemeClr val="tx1"/>
          </a:fontRef>
        </p:style>
      </p:cxnSp>
      <p:cxnSp>
        <p:nvCxnSpPr>
          <p:cNvPr id="47" name="Straight Connector 46"/>
          <p:cNvCxnSpPr/>
          <p:nvPr/>
        </p:nvCxnSpPr>
        <p:spPr>
          <a:xfrm>
            <a:off x="3429000" y="4038600"/>
            <a:ext cx="0" cy="1143000"/>
          </a:xfrm>
          <a:prstGeom prst="line">
            <a:avLst/>
          </a:prstGeom>
          <a:ln>
            <a:solidFill>
              <a:schemeClr val="tx1"/>
            </a:solidFill>
            <a:prstDash val="dash"/>
          </a:ln>
          <a:effectLst/>
        </p:spPr>
        <p:style>
          <a:lnRef idx="2">
            <a:schemeClr val="accent1"/>
          </a:lnRef>
          <a:fillRef idx="0">
            <a:schemeClr val="accent1"/>
          </a:fillRef>
          <a:effectRef idx="1">
            <a:schemeClr val="accent1"/>
          </a:effectRef>
          <a:fontRef idx="minor">
            <a:schemeClr val="tx1"/>
          </a:fontRef>
        </p:style>
      </p:cxnSp>
      <p:sp>
        <p:nvSpPr>
          <p:cNvPr id="50" name="TextBox 49"/>
          <p:cNvSpPr txBox="1"/>
          <p:nvPr/>
        </p:nvSpPr>
        <p:spPr>
          <a:xfrm>
            <a:off x="3200400" y="5181600"/>
            <a:ext cx="533400" cy="369332"/>
          </a:xfrm>
          <a:prstGeom prst="rect">
            <a:avLst/>
          </a:prstGeom>
          <a:noFill/>
        </p:spPr>
        <p:txBody>
          <a:bodyPr wrap="square" rtlCol="0">
            <a:spAutoFit/>
          </a:bodyPr>
          <a:lstStyle/>
          <a:p>
            <a:r>
              <a:rPr lang="en-US" dirty="0"/>
              <a:t>Q</a:t>
            </a:r>
            <a:r>
              <a:rPr lang="en-US" baseline="-25000" dirty="0"/>
              <a:t>0</a:t>
            </a:r>
          </a:p>
        </p:txBody>
      </p:sp>
      <p:sp>
        <p:nvSpPr>
          <p:cNvPr id="51" name="TextBox 50"/>
          <p:cNvSpPr txBox="1"/>
          <p:nvPr/>
        </p:nvSpPr>
        <p:spPr>
          <a:xfrm>
            <a:off x="1066800" y="3810000"/>
            <a:ext cx="533400" cy="369332"/>
          </a:xfrm>
          <a:prstGeom prst="rect">
            <a:avLst/>
          </a:prstGeom>
          <a:noFill/>
        </p:spPr>
        <p:txBody>
          <a:bodyPr wrap="square" rtlCol="0">
            <a:spAutoFit/>
          </a:bodyPr>
          <a:lstStyle/>
          <a:p>
            <a:r>
              <a:rPr lang="en-US" dirty="0"/>
              <a:t>P</a:t>
            </a:r>
            <a:r>
              <a:rPr lang="en-US" baseline="-25000" dirty="0"/>
              <a:t>0</a:t>
            </a:r>
          </a:p>
        </p:txBody>
      </p:sp>
      <p:cxnSp>
        <p:nvCxnSpPr>
          <p:cNvPr id="52" name="Straight Connector 51"/>
          <p:cNvCxnSpPr/>
          <p:nvPr/>
        </p:nvCxnSpPr>
        <p:spPr>
          <a:xfrm>
            <a:off x="3886200" y="4648200"/>
            <a:ext cx="0" cy="533400"/>
          </a:xfrm>
          <a:prstGeom prst="line">
            <a:avLst/>
          </a:prstGeom>
          <a:ln>
            <a:solidFill>
              <a:srgbClr val="FF0000"/>
            </a:solidFill>
            <a:prstDash val="dash"/>
          </a:ln>
          <a:effectLst/>
        </p:spPr>
        <p:style>
          <a:lnRef idx="2">
            <a:schemeClr val="accent1"/>
          </a:lnRef>
          <a:fillRef idx="0">
            <a:schemeClr val="accent1"/>
          </a:fillRef>
          <a:effectRef idx="1">
            <a:schemeClr val="accent1"/>
          </a:effectRef>
          <a:fontRef idx="minor">
            <a:schemeClr val="tx1"/>
          </a:fontRef>
        </p:style>
      </p:cxnSp>
      <p:cxnSp>
        <p:nvCxnSpPr>
          <p:cNvPr id="54" name="Straight Connector 53"/>
          <p:cNvCxnSpPr/>
          <p:nvPr/>
        </p:nvCxnSpPr>
        <p:spPr>
          <a:xfrm>
            <a:off x="2971800" y="3429000"/>
            <a:ext cx="0" cy="1752600"/>
          </a:xfrm>
          <a:prstGeom prst="line">
            <a:avLst/>
          </a:prstGeom>
          <a:ln>
            <a:solidFill>
              <a:srgbClr val="008000"/>
            </a:solidFill>
            <a:prstDash val="dash"/>
          </a:ln>
          <a:effectLst/>
        </p:spPr>
        <p:style>
          <a:lnRef idx="2">
            <a:schemeClr val="accent1"/>
          </a:lnRef>
          <a:fillRef idx="0">
            <a:schemeClr val="accent1"/>
          </a:fillRef>
          <a:effectRef idx="1">
            <a:schemeClr val="accent1"/>
          </a:effectRef>
          <a:fontRef idx="minor">
            <a:schemeClr val="tx1"/>
          </a:fontRef>
        </p:style>
      </p:cxnSp>
      <p:sp>
        <p:nvSpPr>
          <p:cNvPr id="57" name="TextBox 56"/>
          <p:cNvSpPr txBox="1"/>
          <p:nvPr/>
        </p:nvSpPr>
        <p:spPr>
          <a:xfrm>
            <a:off x="2667000" y="5181600"/>
            <a:ext cx="533400" cy="369332"/>
          </a:xfrm>
          <a:prstGeom prst="rect">
            <a:avLst/>
          </a:prstGeom>
          <a:noFill/>
        </p:spPr>
        <p:txBody>
          <a:bodyPr wrap="square" rtlCol="0">
            <a:spAutoFit/>
          </a:bodyPr>
          <a:lstStyle/>
          <a:p>
            <a:r>
              <a:rPr lang="en-US" dirty="0">
                <a:solidFill>
                  <a:srgbClr val="008000"/>
                </a:solidFill>
              </a:rPr>
              <a:t>Q</a:t>
            </a:r>
            <a:r>
              <a:rPr lang="en-US" baseline="-25000" dirty="0">
                <a:solidFill>
                  <a:srgbClr val="008000"/>
                </a:solidFill>
              </a:rPr>
              <a:t>1</a:t>
            </a:r>
          </a:p>
        </p:txBody>
      </p:sp>
      <p:cxnSp>
        <p:nvCxnSpPr>
          <p:cNvPr id="58" name="Straight Connector 57"/>
          <p:cNvCxnSpPr/>
          <p:nvPr/>
        </p:nvCxnSpPr>
        <p:spPr>
          <a:xfrm>
            <a:off x="1447800" y="3429000"/>
            <a:ext cx="1524000" cy="0"/>
          </a:xfrm>
          <a:prstGeom prst="line">
            <a:avLst/>
          </a:prstGeom>
          <a:ln>
            <a:solidFill>
              <a:srgbClr val="008000"/>
            </a:solidFill>
            <a:prstDash val="dash"/>
          </a:ln>
          <a:effectLst/>
        </p:spPr>
        <p:style>
          <a:lnRef idx="2">
            <a:schemeClr val="accent1"/>
          </a:lnRef>
          <a:fillRef idx="0">
            <a:schemeClr val="accent1"/>
          </a:fillRef>
          <a:effectRef idx="1">
            <a:schemeClr val="accent1"/>
          </a:effectRef>
          <a:fontRef idx="minor">
            <a:schemeClr val="tx1"/>
          </a:fontRef>
        </p:style>
      </p:cxnSp>
      <p:sp>
        <p:nvSpPr>
          <p:cNvPr id="67" name="TextBox 66"/>
          <p:cNvSpPr txBox="1"/>
          <p:nvPr/>
        </p:nvSpPr>
        <p:spPr>
          <a:xfrm>
            <a:off x="1066800" y="3200400"/>
            <a:ext cx="533400" cy="369332"/>
          </a:xfrm>
          <a:prstGeom prst="rect">
            <a:avLst/>
          </a:prstGeom>
          <a:noFill/>
        </p:spPr>
        <p:txBody>
          <a:bodyPr wrap="square" rtlCol="0">
            <a:spAutoFit/>
          </a:bodyPr>
          <a:lstStyle/>
          <a:p>
            <a:r>
              <a:rPr lang="en-US" dirty="0">
                <a:solidFill>
                  <a:srgbClr val="008000"/>
                </a:solidFill>
              </a:rPr>
              <a:t>P</a:t>
            </a:r>
            <a:r>
              <a:rPr lang="en-US" baseline="-25000" dirty="0">
                <a:solidFill>
                  <a:srgbClr val="008000"/>
                </a:solidFill>
              </a:rPr>
              <a:t>1</a:t>
            </a:r>
          </a:p>
        </p:txBody>
      </p:sp>
      <p:sp>
        <p:nvSpPr>
          <p:cNvPr id="74" name="TextBox 73"/>
          <p:cNvSpPr txBox="1"/>
          <p:nvPr/>
        </p:nvSpPr>
        <p:spPr>
          <a:xfrm>
            <a:off x="3733800" y="5181600"/>
            <a:ext cx="533400" cy="369332"/>
          </a:xfrm>
          <a:prstGeom prst="rect">
            <a:avLst/>
          </a:prstGeom>
          <a:noFill/>
        </p:spPr>
        <p:txBody>
          <a:bodyPr wrap="square" rtlCol="0">
            <a:spAutoFit/>
          </a:bodyPr>
          <a:lstStyle/>
          <a:p>
            <a:r>
              <a:rPr lang="en-US" dirty="0">
                <a:solidFill>
                  <a:srgbClr val="FF0000"/>
                </a:solidFill>
              </a:rPr>
              <a:t>Q</a:t>
            </a:r>
            <a:r>
              <a:rPr lang="en-US" baseline="-25000" dirty="0">
                <a:solidFill>
                  <a:srgbClr val="FF0000"/>
                </a:solidFill>
              </a:rPr>
              <a:t>2</a:t>
            </a:r>
          </a:p>
        </p:txBody>
      </p:sp>
      <p:sp>
        <p:nvSpPr>
          <p:cNvPr id="75" name="TextBox 74"/>
          <p:cNvSpPr txBox="1"/>
          <p:nvPr/>
        </p:nvSpPr>
        <p:spPr>
          <a:xfrm>
            <a:off x="1066800" y="4419600"/>
            <a:ext cx="533400" cy="369332"/>
          </a:xfrm>
          <a:prstGeom prst="rect">
            <a:avLst/>
          </a:prstGeom>
          <a:noFill/>
        </p:spPr>
        <p:txBody>
          <a:bodyPr wrap="square" rtlCol="0">
            <a:spAutoFit/>
          </a:bodyPr>
          <a:lstStyle/>
          <a:p>
            <a:r>
              <a:rPr lang="en-US" dirty="0">
                <a:solidFill>
                  <a:srgbClr val="FF0000"/>
                </a:solidFill>
              </a:rPr>
              <a:t>P</a:t>
            </a:r>
            <a:r>
              <a:rPr lang="en-US" baseline="-25000" dirty="0">
                <a:solidFill>
                  <a:srgbClr val="FF0000"/>
                </a:solidFill>
              </a:rPr>
              <a:t>2</a:t>
            </a:r>
          </a:p>
        </p:txBody>
      </p:sp>
      <p:cxnSp>
        <p:nvCxnSpPr>
          <p:cNvPr id="76" name="Straight Connector 75"/>
          <p:cNvCxnSpPr/>
          <p:nvPr/>
        </p:nvCxnSpPr>
        <p:spPr>
          <a:xfrm flipH="1">
            <a:off x="1447800" y="4648200"/>
            <a:ext cx="2438400" cy="0"/>
          </a:xfrm>
          <a:prstGeom prst="line">
            <a:avLst/>
          </a:prstGeom>
          <a:ln>
            <a:solidFill>
              <a:srgbClr val="FF0000"/>
            </a:solidFill>
            <a:prstDash val="dash"/>
          </a:ln>
          <a:effectLst/>
        </p:spPr>
        <p:style>
          <a:lnRef idx="2">
            <a:schemeClr val="accent1"/>
          </a:lnRef>
          <a:fillRef idx="0">
            <a:schemeClr val="accent1"/>
          </a:fillRef>
          <a:effectRef idx="1">
            <a:schemeClr val="accent1"/>
          </a:effectRef>
          <a:fontRef idx="minor">
            <a:schemeClr val="tx1"/>
          </a:fontRef>
        </p:style>
      </p:cxnSp>
      <p:cxnSp>
        <p:nvCxnSpPr>
          <p:cNvPr id="77" name="Straight Arrow Connector 76"/>
          <p:cNvCxnSpPr/>
          <p:nvPr/>
        </p:nvCxnSpPr>
        <p:spPr>
          <a:xfrm flipH="1">
            <a:off x="3581400" y="5105400"/>
            <a:ext cx="304800" cy="0"/>
          </a:xfrm>
          <a:prstGeom prst="straightConnector1">
            <a:avLst/>
          </a:prstGeom>
          <a:ln w="25400">
            <a:solidFill>
              <a:srgbClr val="FF0000"/>
            </a:solidFill>
            <a:tailEnd type="arrow" w="sm" len="sm"/>
          </a:ln>
          <a:effectLst/>
        </p:spPr>
        <p:style>
          <a:lnRef idx="2">
            <a:schemeClr val="accent1"/>
          </a:lnRef>
          <a:fillRef idx="0">
            <a:schemeClr val="accent1"/>
          </a:fillRef>
          <a:effectRef idx="1">
            <a:schemeClr val="accent1"/>
          </a:effectRef>
          <a:fontRef idx="minor">
            <a:schemeClr val="tx1"/>
          </a:fontRef>
        </p:style>
      </p:cxnSp>
      <p:cxnSp>
        <p:nvCxnSpPr>
          <p:cNvPr id="84" name="Straight Arrow Connector 83"/>
          <p:cNvCxnSpPr/>
          <p:nvPr/>
        </p:nvCxnSpPr>
        <p:spPr>
          <a:xfrm>
            <a:off x="2971800" y="5105400"/>
            <a:ext cx="304800" cy="0"/>
          </a:xfrm>
          <a:prstGeom prst="straightConnector1">
            <a:avLst/>
          </a:prstGeom>
          <a:ln w="25400">
            <a:solidFill>
              <a:srgbClr val="008000"/>
            </a:solidFill>
            <a:tailEnd type="arrow" w="sm" len="sm"/>
          </a:ln>
          <a:effectLst/>
        </p:spPr>
        <p:style>
          <a:lnRef idx="2">
            <a:schemeClr val="accent1"/>
          </a:lnRef>
          <a:fillRef idx="0">
            <a:schemeClr val="accent1"/>
          </a:fillRef>
          <a:effectRef idx="1">
            <a:schemeClr val="accent1"/>
          </a:effectRef>
          <a:fontRef idx="minor">
            <a:schemeClr val="tx1"/>
          </a:fontRef>
        </p:style>
      </p:cxnSp>
      <p:sp>
        <p:nvSpPr>
          <p:cNvPr id="85" name="TextBox 84"/>
          <p:cNvSpPr txBox="1"/>
          <p:nvPr/>
        </p:nvSpPr>
        <p:spPr>
          <a:xfrm>
            <a:off x="4038600" y="4800600"/>
            <a:ext cx="533400" cy="369332"/>
          </a:xfrm>
          <a:prstGeom prst="rect">
            <a:avLst/>
          </a:prstGeom>
          <a:noFill/>
        </p:spPr>
        <p:txBody>
          <a:bodyPr wrap="square" rtlCol="0">
            <a:spAutoFit/>
          </a:bodyPr>
          <a:lstStyle/>
          <a:p>
            <a:r>
              <a:rPr lang="en-US" dirty="0"/>
              <a:t>D</a:t>
            </a:r>
            <a:endParaRPr lang="en-US" baseline="30000" dirty="0"/>
          </a:p>
        </p:txBody>
      </p:sp>
      <p:sp>
        <p:nvSpPr>
          <p:cNvPr id="87" name="TextBox 86"/>
          <p:cNvSpPr txBox="1"/>
          <p:nvPr/>
        </p:nvSpPr>
        <p:spPr>
          <a:xfrm>
            <a:off x="4114800" y="3962400"/>
            <a:ext cx="533400" cy="369332"/>
          </a:xfrm>
          <a:prstGeom prst="rect">
            <a:avLst/>
          </a:prstGeom>
          <a:noFill/>
        </p:spPr>
        <p:txBody>
          <a:bodyPr wrap="square" rtlCol="0">
            <a:spAutoFit/>
          </a:bodyPr>
          <a:lstStyle/>
          <a:p>
            <a:r>
              <a:rPr lang="en-US" dirty="0"/>
              <a:t>AC</a:t>
            </a:r>
            <a:endParaRPr lang="en-US" baseline="30000" dirty="0"/>
          </a:p>
        </p:txBody>
      </p:sp>
      <p:sp>
        <p:nvSpPr>
          <p:cNvPr id="88" name="Freeform 87"/>
          <p:cNvSpPr/>
          <p:nvPr/>
        </p:nvSpPr>
        <p:spPr>
          <a:xfrm>
            <a:off x="1591733" y="2692400"/>
            <a:ext cx="2844800" cy="1659467"/>
          </a:xfrm>
          <a:custGeom>
            <a:avLst/>
            <a:gdLst>
              <a:gd name="connsiteX0" fmla="*/ 0 w 2794000"/>
              <a:gd name="connsiteY0" fmla="*/ 0 h 2074334"/>
              <a:gd name="connsiteX1" fmla="*/ 1786467 w 2794000"/>
              <a:gd name="connsiteY1" fmla="*/ 1752600 h 2074334"/>
              <a:gd name="connsiteX2" fmla="*/ 2362200 w 2794000"/>
              <a:gd name="connsiteY2" fmla="*/ 1981200 h 2074334"/>
              <a:gd name="connsiteX3" fmla="*/ 2794000 w 2794000"/>
              <a:gd name="connsiteY3" fmla="*/ 2074334 h 2074334"/>
              <a:gd name="connsiteX4" fmla="*/ 2794000 w 2794000"/>
              <a:gd name="connsiteY4" fmla="*/ 2074334 h 2074334"/>
              <a:gd name="connsiteX0" fmla="*/ 0 w 2794000"/>
              <a:gd name="connsiteY0" fmla="*/ 0 h 2074334"/>
              <a:gd name="connsiteX1" fmla="*/ 1786467 w 2794000"/>
              <a:gd name="connsiteY1" fmla="*/ 1752600 h 2074334"/>
              <a:gd name="connsiteX2" fmla="*/ 2362200 w 2794000"/>
              <a:gd name="connsiteY2" fmla="*/ 1981200 h 2074334"/>
              <a:gd name="connsiteX3" fmla="*/ 2794000 w 2794000"/>
              <a:gd name="connsiteY3" fmla="*/ 2074334 h 2074334"/>
              <a:gd name="connsiteX4" fmla="*/ 2794000 w 2794000"/>
              <a:gd name="connsiteY4" fmla="*/ 2074334 h 2074334"/>
              <a:gd name="connsiteX0" fmla="*/ 0 w 2794000"/>
              <a:gd name="connsiteY0" fmla="*/ 0 h 2074334"/>
              <a:gd name="connsiteX1" fmla="*/ 1786467 w 2794000"/>
              <a:gd name="connsiteY1" fmla="*/ 1752600 h 2074334"/>
              <a:gd name="connsiteX2" fmla="*/ 2362200 w 2794000"/>
              <a:gd name="connsiteY2" fmla="*/ 1981200 h 2074334"/>
              <a:gd name="connsiteX3" fmla="*/ 2794000 w 2794000"/>
              <a:gd name="connsiteY3" fmla="*/ 2074334 h 2074334"/>
              <a:gd name="connsiteX4" fmla="*/ 2794000 w 2794000"/>
              <a:gd name="connsiteY4" fmla="*/ 2074334 h 2074334"/>
              <a:gd name="connsiteX0" fmla="*/ 0 w 2794000"/>
              <a:gd name="connsiteY0" fmla="*/ 0 h 2074334"/>
              <a:gd name="connsiteX1" fmla="*/ 1786467 w 2794000"/>
              <a:gd name="connsiteY1" fmla="*/ 1752600 h 2074334"/>
              <a:gd name="connsiteX2" fmla="*/ 2362200 w 2794000"/>
              <a:gd name="connsiteY2" fmla="*/ 1981200 h 2074334"/>
              <a:gd name="connsiteX3" fmla="*/ 2794000 w 2794000"/>
              <a:gd name="connsiteY3" fmla="*/ 2074334 h 2074334"/>
              <a:gd name="connsiteX4" fmla="*/ 2794000 w 2794000"/>
              <a:gd name="connsiteY4" fmla="*/ 2074334 h 2074334"/>
              <a:gd name="connsiteX0" fmla="*/ 0 w 2844800"/>
              <a:gd name="connsiteY0" fmla="*/ 0 h 1659467"/>
              <a:gd name="connsiteX1" fmla="*/ 1837267 w 2844800"/>
              <a:gd name="connsiteY1" fmla="*/ 1337733 h 1659467"/>
              <a:gd name="connsiteX2" fmla="*/ 2413000 w 2844800"/>
              <a:gd name="connsiteY2" fmla="*/ 1566333 h 1659467"/>
              <a:gd name="connsiteX3" fmla="*/ 2844800 w 2844800"/>
              <a:gd name="connsiteY3" fmla="*/ 1659467 h 1659467"/>
              <a:gd name="connsiteX4" fmla="*/ 2844800 w 2844800"/>
              <a:gd name="connsiteY4" fmla="*/ 1659467 h 1659467"/>
              <a:gd name="connsiteX0" fmla="*/ 0 w 2844800"/>
              <a:gd name="connsiteY0" fmla="*/ 0 h 1659467"/>
              <a:gd name="connsiteX1" fmla="*/ 1837267 w 2844800"/>
              <a:gd name="connsiteY1" fmla="*/ 1337733 h 1659467"/>
              <a:gd name="connsiteX2" fmla="*/ 2413000 w 2844800"/>
              <a:gd name="connsiteY2" fmla="*/ 1566333 h 1659467"/>
              <a:gd name="connsiteX3" fmla="*/ 2844800 w 2844800"/>
              <a:gd name="connsiteY3" fmla="*/ 1659467 h 1659467"/>
              <a:gd name="connsiteX4" fmla="*/ 2844800 w 2844800"/>
              <a:gd name="connsiteY4" fmla="*/ 1659467 h 1659467"/>
              <a:gd name="connsiteX0" fmla="*/ 0 w 2844800"/>
              <a:gd name="connsiteY0" fmla="*/ 0 h 1659467"/>
              <a:gd name="connsiteX1" fmla="*/ 1837267 w 2844800"/>
              <a:gd name="connsiteY1" fmla="*/ 1337733 h 1659467"/>
              <a:gd name="connsiteX2" fmla="*/ 2413000 w 2844800"/>
              <a:gd name="connsiteY2" fmla="*/ 1566333 h 1659467"/>
              <a:gd name="connsiteX3" fmla="*/ 2844800 w 2844800"/>
              <a:gd name="connsiteY3" fmla="*/ 1659467 h 1659467"/>
              <a:gd name="connsiteX4" fmla="*/ 2844800 w 2844800"/>
              <a:gd name="connsiteY4" fmla="*/ 1659467 h 1659467"/>
              <a:gd name="connsiteX0" fmla="*/ 0 w 2844800"/>
              <a:gd name="connsiteY0" fmla="*/ 0 h 1659467"/>
              <a:gd name="connsiteX1" fmla="*/ 1837267 w 2844800"/>
              <a:gd name="connsiteY1" fmla="*/ 1337733 h 1659467"/>
              <a:gd name="connsiteX2" fmla="*/ 2413000 w 2844800"/>
              <a:gd name="connsiteY2" fmla="*/ 1566333 h 1659467"/>
              <a:gd name="connsiteX3" fmla="*/ 2844800 w 2844800"/>
              <a:gd name="connsiteY3" fmla="*/ 1659467 h 1659467"/>
              <a:gd name="connsiteX4" fmla="*/ 2844800 w 2844800"/>
              <a:gd name="connsiteY4" fmla="*/ 1659467 h 1659467"/>
              <a:gd name="connsiteX0" fmla="*/ 0 w 2844800"/>
              <a:gd name="connsiteY0" fmla="*/ 0 h 1659467"/>
              <a:gd name="connsiteX1" fmla="*/ 1837267 w 2844800"/>
              <a:gd name="connsiteY1" fmla="*/ 1337733 h 1659467"/>
              <a:gd name="connsiteX2" fmla="*/ 2413000 w 2844800"/>
              <a:gd name="connsiteY2" fmla="*/ 1566333 h 1659467"/>
              <a:gd name="connsiteX3" fmla="*/ 2844800 w 2844800"/>
              <a:gd name="connsiteY3" fmla="*/ 1659467 h 1659467"/>
              <a:gd name="connsiteX4" fmla="*/ 2844800 w 2844800"/>
              <a:gd name="connsiteY4" fmla="*/ 1659467 h 165946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844800" h="1659467">
                <a:moveTo>
                  <a:pt x="0" y="0"/>
                </a:moveTo>
                <a:cubicBezTo>
                  <a:pt x="506941" y="733425"/>
                  <a:pt x="1524000" y="1187803"/>
                  <a:pt x="1837267" y="1337733"/>
                </a:cubicBezTo>
                <a:cubicBezTo>
                  <a:pt x="2150534" y="1487663"/>
                  <a:pt x="2185811" y="1500011"/>
                  <a:pt x="2413000" y="1566333"/>
                </a:cubicBezTo>
                <a:cubicBezTo>
                  <a:pt x="2640189" y="1632655"/>
                  <a:pt x="2844800" y="1659467"/>
                  <a:pt x="2844800" y="1659467"/>
                </a:cubicBezTo>
                <a:lnTo>
                  <a:pt x="2844800" y="1659467"/>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3" name="Footer Placeholder 2">
            <a:extLst>
              <a:ext uri="{FF2B5EF4-FFF2-40B4-BE49-F238E27FC236}">
                <a16:creationId xmlns:a16="http://schemas.microsoft.com/office/drawing/2014/main" id="{2E359BFE-2F86-6F40-A26C-DBB2E6F2547B}"/>
              </a:ext>
            </a:extLst>
          </p:cNvPr>
          <p:cNvSpPr>
            <a:spLocks noGrp="1"/>
          </p:cNvSpPr>
          <p:nvPr>
            <p:ph type="ftr" sz="quarter" idx="11"/>
          </p:nvPr>
        </p:nvSpPr>
        <p:spPr/>
        <p:txBody>
          <a:bodyPr/>
          <a:lstStyle/>
          <a:p>
            <a:pPr>
              <a:defRPr/>
            </a:pPr>
            <a:r>
              <a:rPr lang="en-US"/>
              <a:t>Class 18:  Scale Economies and Imperfect Competition</a:t>
            </a:r>
          </a:p>
        </p:txBody>
      </p:sp>
      <p:sp>
        <p:nvSpPr>
          <p:cNvPr id="4" name="Slide Number Placeholder 3">
            <a:extLst>
              <a:ext uri="{FF2B5EF4-FFF2-40B4-BE49-F238E27FC236}">
                <a16:creationId xmlns:a16="http://schemas.microsoft.com/office/drawing/2014/main" id="{CBA2DEAA-CA52-1F4A-BDA5-31F689356DD2}"/>
              </a:ext>
            </a:extLst>
          </p:cNvPr>
          <p:cNvSpPr>
            <a:spLocks noGrp="1"/>
          </p:cNvSpPr>
          <p:nvPr>
            <p:ph type="sldNum" sz="quarter" idx="12"/>
          </p:nvPr>
        </p:nvSpPr>
        <p:spPr/>
        <p:txBody>
          <a:bodyPr/>
          <a:lstStyle/>
          <a:p>
            <a:pPr>
              <a:defRPr/>
            </a:pPr>
            <a:fld id="{659DFB22-C7E9-9E4B-8431-4E4E88AD005A}" type="slidenum">
              <a:rPr lang="en-US" smtClean="0"/>
              <a:pPr>
                <a:defRPr/>
              </a:pPr>
              <a:t>10</a:t>
            </a:fld>
            <a:endParaRPr lang="en-US"/>
          </a:p>
        </p:txBody>
      </p:sp>
    </p:spTree>
    <p:extLst>
      <p:ext uri="{BB962C8B-B14F-4D97-AF65-F5344CB8AC3E}">
        <p14:creationId xmlns:p14="http://schemas.microsoft.com/office/powerpoint/2010/main" val="29781554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1"/>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85"/>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51"/>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50"/>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45"/>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47"/>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66">
                                            <p:txEl>
                                              <p:pRg st="1" end="1"/>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66">
                                            <p:txEl>
                                              <p:pRg st="2" end="2"/>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66">
                                            <p:txEl>
                                              <p:pRg st="3" end="3"/>
                                            </p:txEl>
                                          </p:spTgt>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66">
                                            <p:txEl>
                                              <p:pRg st="4" end="4"/>
                                            </p:txEl>
                                          </p:spTgt>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67"/>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58"/>
                                        </p:tgtEl>
                                        <p:attrNameLst>
                                          <p:attrName>style.visibility</p:attrName>
                                        </p:attrNameLst>
                                      </p:cBhvr>
                                      <p:to>
                                        <p:strVal val="visible"/>
                                      </p:to>
                                    </p:set>
                                  </p:childTnLst>
                                </p:cTn>
                              </p:par>
                              <p:par>
                                <p:cTn id="35" presetID="1" presetClass="entr" presetSubtype="0" fill="hold" nodeType="withEffect">
                                  <p:stCondLst>
                                    <p:cond delay="0"/>
                                  </p:stCondLst>
                                  <p:childTnLst>
                                    <p:set>
                                      <p:cBhvr>
                                        <p:cTn id="36" dur="1" fill="hold">
                                          <p:stCondLst>
                                            <p:cond delay="0"/>
                                          </p:stCondLst>
                                        </p:cTn>
                                        <p:tgtEl>
                                          <p:spTgt spid="54"/>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57"/>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66">
                                            <p:txEl>
                                              <p:pRg st="5" end="5"/>
                                            </p:txEl>
                                          </p:spTgt>
                                        </p:tgtEl>
                                        <p:attrNameLst>
                                          <p:attrName>style.visibility</p:attrName>
                                        </p:attrNameLst>
                                      </p:cBhvr>
                                      <p:to>
                                        <p:strVal val="visible"/>
                                      </p:to>
                                    </p:set>
                                  </p:childTnLst>
                                </p:cTn>
                              </p:par>
                              <p:par>
                                <p:cTn id="43" presetID="1" presetClass="entr" presetSubtype="0" fill="hold" nodeType="withEffect">
                                  <p:stCondLst>
                                    <p:cond delay="0"/>
                                  </p:stCondLst>
                                  <p:childTnLst>
                                    <p:set>
                                      <p:cBhvr>
                                        <p:cTn id="44" dur="1" fill="hold">
                                          <p:stCondLst>
                                            <p:cond delay="0"/>
                                          </p:stCondLst>
                                        </p:cTn>
                                        <p:tgtEl>
                                          <p:spTgt spid="84"/>
                                        </p:tgtEl>
                                        <p:attrNameLst>
                                          <p:attrName>style.visibility</p:attrName>
                                        </p:attrNameLst>
                                      </p:cBhvr>
                                      <p:to>
                                        <p:strVal val="visible"/>
                                      </p:to>
                                    </p:set>
                                  </p:childTnLst>
                                </p:cTn>
                              </p:par>
                            </p:childTnLst>
                          </p:cTn>
                        </p:par>
                      </p:childTnLst>
                    </p:cTn>
                  </p:par>
                  <p:par>
                    <p:cTn id="45" fill="hold">
                      <p:stCondLst>
                        <p:cond delay="indefinite"/>
                      </p:stCondLst>
                      <p:childTnLst>
                        <p:par>
                          <p:cTn id="46" fill="hold">
                            <p:stCondLst>
                              <p:cond delay="0"/>
                            </p:stCondLst>
                            <p:childTnLst>
                              <p:par>
                                <p:cTn id="47" presetID="1" presetClass="entr" presetSubtype="0" fill="hold" nodeType="clickEffect">
                                  <p:stCondLst>
                                    <p:cond delay="0"/>
                                  </p:stCondLst>
                                  <p:childTnLst>
                                    <p:set>
                                      <p:cBhvr>
                                        <p:cTn id="48" dur="1" fill="hold">
                                          <p:stCondLst>
                                            <p:cond delay="0"/>
                                          </p:stCondLst>
                                        </p:cTn>
                                        <p:tgtEl>
                                          <p:spTgt spid="66">
                                            <p:txEl>
                                              <p:pRg st="6" end="6"/>
                                            </p:txEl>
                                          </p:spTgt>
                                        </p:tgtEl>
                                        <p:attrNameLst>
                                          <p:attrName>style.visibility</p:attrName>
                                        </p:attrNameLst>
                                      </p:cBhvr>
                                      <p:to>
                                        <p:strVal val="visible"/>
                                      </p:to>
                                    </p:set>
                                  </p:childTnLst>
                                </p:cTn>
                              </p:par>
                              <p:par>
                                <p:cTn id="49" presetID="1" presetClass="entr" presetSubtype="0" fill="hold" grpId="0" nodeType="withEffect">
                                  <p:stCondLst>
                                    <p:cond delay="0"/>
                                  </p:stCondLst>
                                  <p:childTnLst>
                                    <p:set>
                                      <p:cBhvr>
                                        <p:cTn id="50" dur="1" fill="hold">
                                          <p:stCondLst>
                                            <p:cond delay="0"/>
                                          </p:stCondLst>
                                        </p:cTn>
                                        <p:tgtEl>
                                          <p:spTgt spid="75"/>
                                        </p:tgtEl>
                                        <p:attrNameLst>
                                          <p:attrName>style.visibility</p:attrName>
                                        </p:attrNameLst>
                                      </p:cBhvr>
                                      <p:to>
                                        <p:strVal val="visible"/>
                                      </p:to>
                                    </p:set>
                                  </p:childTnLst>
                                </p:cTn>
                              </p:par>
                              <p:par>
                                <p:cTn id="51" presetID="1" presetClass="entr" presetSubtype="0" fill="hold" nodeType="withEffect">
                                  <p:stCondLst>
                                    <p:cond delay="0"/>
                                  </p:stCondLst>
                                  <p:childTnLst>
                                    <p:set>
                                      <p:cBhvr>
                                        <p:cTn id="52" dur="1" fill="hold">
                                          <p:stCondLst>
                                            <p:cond delay="0"/>
                                          </p:stCondLst>
                                        </p:cTn>
                                        <p:tgtEl>
                                          <p:spTgt spid="76"/>
                                        </p:tgtEl>
                                        <p:attrNameLst>
                                          <p:attrName>style.visibility</p:attrName>
                                        </p:attrNameLst>
                                      </p:cBhvr>
                                      <p:to>
                                        <p:strVal val="visible"/>
                                      </p:to>
                                    </p:set>
                                  </p:childTnLst>
                                </p:cTn>
                              </p:par>
                              <p:par>
                                <p:cTn id="53" presetID="1" presetClass="entr" presetSubtype="0" fill="hold" nodeType="withEffect">
                                  <p:stCondLst>
                                    <p:cond delay="0"/>
                                  </p:stCondLst>
                                  <p:childTnLst>
                                    <p:set>
                                      <p:cBhvr>
                                        <p:cTn id="54" dur="1" fill="hold">
                                          <p:stCondLst>
                                            <p:cond delay="0"/>
                                          </p:stCondLst>
                                        </p:cTn>
                                        <p:tgtEl>
                                          <p:spTgt spid="52"/>
                                        </p:tgtEl>
                                        <p:attrNameLst>
                                          <p:attrName>style.visibility</p:attrName>
                                        </p:attrNameLst>
                                      </p:cBhvr>
                                      <p:to>
                                        <p:strVal val="visible"/>
                                      </p:to>
                                    </p:set>
                                  </p:childTnLst>
                                </p:cTn>
                              </p:par>
                              <p:par>
                                <p:cTn id="55" presetID="1" presetClass="entr" presetSubtype="0" fill="hold" nodeType="withEffect">
                                  <p:stCondLst>
                                    <p:cond delay="0"/>
                                  </p:stCondLst>
                                  <p:childTnLst>
                                    <p:set>
                                      <p:cBhvr>
                                        <p:cTn id="56" dur="1" fill="hold">
                                          <p:stCondLst>
                                            <p:cond delay="0"/>
                                          </p:stCondLst>
                                        </p:cTn>
                                        <p:tgtEl>
                                          <p:spTgt spid="77"/>
                                        </p:tgtEl>
                                        <p:attrNameLst>
                                          <p:attrName>style.visibility</p:attrName>
                                        </p:attrNameLst>
                                      </p:cBhvr>
                                      <p:to>
                                        <p:strVal val="visible"/>
                                      </p:to>
                                    </p:set>
                                  </p:childTnLst>
                                </p:cTn>
                              </p:par>
                              <p:par>
                                <p:cTn id="57" presetID="1" presetClass="entr" presetSubtype="0" fill="hold" grpId="0" nodeType="withEffect">
                                  <p:stCondLst>
                                    <p:cond delay="0"/>
                                  </p:stCondLst>
                                  <p:childTnLst>
                                    <p:set>
                                      <p:cBhvr>
                                        <p:cTn id="58" dur="1" fill="hold">
                                          <p:stCondLst>
                                            <p:cond delay="0"/>
                                          </p:stCondLst>
                                        </p:cTn>
                                        <p:tgtEl>
                                          <p:spTgt spid="74"/>
                                        </p:tgtEl>
                                        <p:attrNameLst>
                                          <p:attrName>style.visibility</p:attrName>
                                        </p:attrNameLst>
                                      </p:cBhvr>
                                      <p:to>
                                        <p:strVal val="visible"/>
                                      </p:to>
                                    </p:set>
                                  </p:childTnLst>
                                </p:cTn>
                              </p:par>
                            </p:childTnLst>
                          </p:cTn>
                        </p:par>
                      </p:childTnLst>
                    </p:cTn>
                  </p:par>
                  <p:par>
                    <p:cTn id="59" fill="hold">
                      <p:stCondLst>
                        <p:cond delay="indefinite"/>
                      </p:stCondLst>
                      <p:childTnLst>
                        <p:par>
                          <p:cTn id="60" fill="hold">
                            <p:stCondLst>
                              <p:cond delay="0"/>
                            </p:stCondLst>
                            <p:childTnLst>
                              <p:par>
                                <p:cTn id="61" presetID="1" presetClass="entr" presetSubtype="0" fill="hold" nodeType="clickEffect">
                                  <p:stCondLst>
                                    <p:cond delay="0"/>
                                  </p:stCondLst>
                                  <p:childTnLst>
                                    <p:set>
                                      <p:cBhvr>
                                        <p:cTn id="62" dur="1" fill="hold">
                                          <p:stCondLst>
                                            <p:cond delay="0"/>
                                          </p:stCondLst>
                                        </p:cTn>
                                        <p:tgtEl>
                                          <p:spTgt spid="66">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0" grpId="0"/>
      <p:bldP spid="51" grpId="0"/>
      <p:bldP spid="57" grpId="0"/>
      <p:bldP spid="67" grpId="0"/>
      <p:bldP spid="74" grpId="0"/>
      <p:bldP spid="75" grpId="0"/>
      <p:bldP spid="85"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Scale Economies</a:t>
            </a:r>
          </a:p>
        </p:txBody>
      </p:sp>
      <p:cxnSp>
        <p:nvCxnSpPr>
          <p:cNvPr id="7" name="Straight Connector 6"/>
          <p:cNvCxnSpPr/>
          <p:nvPr/>
        </p:nvCxnSpPr>
        <p:spPr>
          <a:xfrm flipV="1">
            <a:off x="1447800" y="5181600"/>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8" name="Straight Connector 7"/>
          <p:cNvCxnSpPr/>
          <p:nvPr/>
        </p:nvCxnSpPr>
        <p:spPr>
          <a:xfrm flipV="1">
            <a:off x="1447800" y="1828800"/>
            <a:ext cx="0" cy="3352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1" name="TextBox 10"/>
          <p:cNvSpPr txBox="1"/>
          <p:nvPr/>
        </p:nvSpPr>
        <p:spPr>
          <a:xfrm>
            <a:off x="728133" y="1676400"/>
            <a:ext cx="1024467" cy="369332"/>
          </a:xfrm>
          <a:prstGeom prst="rect">
            <a:avLst/>
          </a:prstGeom>
          <a:noFill/>
        </p:spPr>
        <p:txBody>
          <a:bodyPr wrap="square" rtlCol="0">
            <a:spAutoFit/>
          </a:bodyPr>
          <a:lstStyle/>
          <a:p>
            <a:r>
              <a:rPr lang="en-US" dirty="0"/>
              <a:t>P, AC</a:t>
            </a:r>
            <a:endParaRPr lang="en-US" baseline="30000" dirty="0"/>
          </a:p>
        </p:txBody>
      </p:sp>
      <p:sp>
        <p:nvSpPr>
          <p:cNvPr id="66" name="Content Placeholder 2"/>
          <p:cNvSpPr>
            <a:spLocks noGrp="1"/>
          </p:cNvSpPr>
          <p:nvPr>
            <p:ph idx="1"/>
          </p:nvPr>
        </p:nvSpPr>
        <p:spPr>
          <a:xfrm>
            <a:off x="4876800" y="1676400"/>
            <a:ext cx="4114800" cy="1143000"/>
          </a:xfrm>
          <a:ln>
            <a:solidFill>
              <a:schemeClr val="tx1"/>
            </a:solidFill>
          </a:ln>
        </p:spPr>
        <p:txBody>
          <a:bodyPr/>
          <a:lstStyle/>
          <a:p>
            <a:r>
              <a:rPr lang="en-US" sz="2200" dirty="0"/>
              <a:t>Contrary to usual markets, a rightward shift in demand causes price to fall</a:t>
            </a:r>
            <a:endParaRPr lang="en-US" sz="1800" dirty="0"/>
          </a:p>
        </p:txBody>
      </p:sp>
      <p:sp>
        <p:nvSpPr>
          <p:cNvPr id="38" name="TextBox 37"/>
          <p:cNvSpPr txBox="1"/>
          <p:nvPr/>
        </p:nvSpPr>
        <p:spPr>
          <a:xfrm>
            <a:off x="4267201" y="5181600"/>
            <a:ext cx="533400" cy="369332"/>
          </a:xfrm>
          <a:prstGeom prst="rect">
            <a:avLst/>
          </a:prstGeom>
          <a:noFill/>
        </p:spPr>
        <p:txBody>
          <a:bodyPr wrap="square" rtlCol="0">
            <a:spAutoFit/>
          </a:bodyPr>
          <a:lstStyle/>
          <a:p>
            <a:r>
              <a:rPr lang="en-US" dirty="0"/>
              <a:t>Q</a:t>
            </a:r>
            <a:endParaRPr lang="en-US" baseline="30000" dirty="0"/>
          </a:p>
        </p:txBody>
      </p:sp>
      <p:cxnSp>
        <p:nvCxnSpPr>
          <p:cNvPr id="41" name="Straight Connector 40"/>
          <p:cNvCxnSpPr/>
          <p:nvPr/>
        </p:nvCxnSpPr>
        <p:spPr>
          <a:xfrm flipH="1" flipV="1">
            <a:off x="2057400" y="2209800"/>
            <a:ext cx="2057400" cy="27432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45" name="Straight Connector 44"/>
          <p:cNvCxnSpPr/>
          <p:nvPr/>
        </p:nvCxnSpPr>
        <p:spPr>
          <a:xfrm flipH="1">
            <a:off x="1447800" y="4038600"/>
            <a:ext cx="1981200" cy="0"/>
          </a:xfrm>
          <a:prstGeom prst="line">
            <a:avLst/>
          </a:prstGeom>
          <a:ln>
            <a:solidFill>
              <a:schemeClr val="tx1"/>
            </a:solidFill>
            <a:prstDash val="dash"/>
          </a:ln>
          <a:effectLst/>
        </p:spPr>
        <p:style>
          <a:lnRef idx="2">
            <a:schemeClr val="accent1"/>
          </a:lnRef>
          <a:fillRef idx="0">
            <a:schemeClr val="accent1"/>
          </a:fillRef>
          <a:effectRef idx="1">
            <a:schemeClr val="accent1"/>
          </a:effectRef>
          <a:fontRef idx="minor">
            <a:schemeClr val="tx1"/>
          </a:fontRef>
        </p:style>
      </p:cxnSp>
      <p:cxnSp>
        <p:nvCxnSpPr>
          <p:cNvPr id="47" name="Straight Connector 46"/>
          <p:cNvCxnSpPr/>
          <p:nvPr/>
        </p:nvCxnSpPr>
        <p:spPr>
          <a:xfrm>
            <a:off x="3429000" y="4038600"/>
            <a:ext cx="0" cy="1143000"/>
          </a:xfrm>
          <a:prstGeom prst="line">
            <a:avLst/>
          </a:prstGeom>
          <a:ln>
            <a:solidFill>
              <a:schemeClr val="tx1"/>
            </a:solidFill>
            <a:prstDash val="dash"/>
          </a:ln>
          <a:effectLst/>
        </p:spPr>
        <p:style>
          <a:lnRef idx="2">
            <a:schemeClr val="accent1"/>
          </a:lnRef>
          <a:fillRef idx="0">
            <a:schemeClr val="accent1"/>
          </a:fillRef>
          <a:effectRef idx="1">
            <a:schemeClr val="accent1"/>
          </a:effectRef>
          <a:fontRef idx="minor">
            <a:schemeClr val="tx1"/>
          </a:fontRef>
        </p:style>
      </p:cxnSp>
      <p:sp>
        <p:nvSpPr>
          <p:cNvPr id="50" name="TextBox 49"/>
          <p:cNvSpPr txBox="1"/>
          <p:nvPr/>
        </p:nvSpPr>
        <p:spPr>
          <a:xfrm>
            <a:off x="3200400" y="5181600"/>
            <a:ext cx="533400" cy="369332"/>
          </a:xfrm>
          <a:prstGeom prst="rect">
            <a:avLst/>
          </a:prstGeom>
          <a:noFill/>
        </p:spPr>
        <p:txBody>
          <a:bodyPr wrap="square" rtlCol="0">
            <a:spAutoFit/>
          </a:bodyPr>
          <a:lstStyle/>
          <a:p>
            <a:r>
              <a:rPr lang="en-US" dirty="0"/>
              <a:t>Q</a:t>
            </a:r>
            <a:r>
              <a:rPr lang="en-US" baseline="-25000" dirty="0"/>
              <a:t>0</a:t>
            </a:r>
          </a:p>
        </p:txBody>
      </p:sp>
      <p:sp>
        <p:nvSpPr>
          <p:cNvPr id="51" name="TextBox 50"/>
          <p:cNvSpPr txBox="1"/>
          <p:nvPr/>
        </p:nvSpPr>
        <p:spPr>
          <a:xfrm>
            <a:off x="1066800" y="3810000"/>
            <a:ext cx="533400" cy="369332"/>
          </a:xfrm>
          <a:prstGeom prst="rect">
            <a:avLst/>
          </a:prstGeom>
          <a:noFill/>
        </p:spPr>
        <p:txBody>
          <a:bodyPr wrap="square" rtlCol="0">
            <a:spAutoFit/>
          </a:bodyPr>
          <a:lstStyle/>
          <a:p>
            <a:r>
              <a:rPr lang="en-US" dirty="0"/>
              <a:t>P</a:t>
            </a:r>
            <a:r>
              <a:rPr lang="en-US" baseline="-25000" dirty="0"/>
              <a:t>0</a:t>
            </a:r>
          </a:p>
        </p:txBody>
      </p:sp>
      <p:cxnSp>
        <p:nvCxnSpPr>
          <p:cNvPr id="52" name="Straight Connector 51"/>
          <p:cNvCxnSpPr/>
          <p:nvPr/>
        </p:nvCxnSpPr>
        <p:spPr>
          <a:xfrm>
            <a:off x="3997325" y="4264025"/>
            <a:ext cx="0" cy="914400"/>
          </a:xfrm>
          <a:prstGeom prst="line">
            <a:avLst/>
          </a:prstGeom>
          <a:ln>
            <a:solidFill>
              <a:srgbClr val="FF0000"/>
            </a:solidFill>
            <a:prstDash val="dash"/>
          </a:ln>
          <a:effectLst/>
        </p:spPr>
        <p:style>
          <a:lnRef idx="2">
            <a:schemeClr val="accent1"/>
          </a:lnRef>
          <a:fillRef idx="0">
            <a:schemeClr val="accent1"/>
          </a:fillRef>
          <a:effectRef idx="1">
            <a:schemeClr val="accent1"/>
          </a:effectRef>
          <a:fontRef idx="minor">
            <a:schemeClr val="tx1"/>
          </a:fontRef>
        </p:style>
      </p:cxnSp>
      <p:sp>
        <p:nvSpPr>
          <p:cNvPr id="74" name="TextBox 73"/>
          <p:cNvSpPr txBox="1"/>
          <p:nvPr/>
        </p:nvSpPr>
        <p:spPr>
          <a:xfrm>
            <a:off x="3810000" y="5181600"/>
            <a:ext cx="533400" cy="369332"/>
          </a:xfrm>
          <a:prstGeom prst="rect">
            <a:avLst/>
          </a:prstGeom>
          <a:noFill/>
        </p:spPr>
        <p:txBody>
          <a:bodyPr wrap="square" rtlCol="0">
            <a:spAutoFit/>
          </a:bodyPr>
          <a:lstStyle/>
          <a:p>
            <a:r>
              <a:rPr lang="en-US" dirty="0">
                <a:solidFill>
                  <a:srgbClr val="FF0000"/>
                </a:solidFill>
              </a:rPr>
              <a:t>Q</a:t>
            </a:r>
            <a:r>
              <a:rPr lang="en-US" baseline="-25000" dirty="0">
                <a:solidFill>
                  <a:srgbClr val="FF0000"/>
                </a:solidFill>
              </a:rPr>
              <a:t>1</a:t>
            </a:r>
          </a:p>
        </p:txBody>
      </p:sp>
      <p:sp>
        <p:nvSpPr>
          <p:cNvPr id="75" name="TextBox 74"/>
          <p:cNvSpPr txBox="1"/>
          <p:nvPr/>
        </p:nvSpPr>
        <p:spPr>
          <a:xfrm>
            <a:off x="1066800" y="4114800"/>
            <a:ext cx="533400" cy="369332"/>
          </a:xfrm>
          <a:prstGeom prst="rect">
            <a:avLst/>
          </a:prstGeom>
          <a:noFill/>
        </p:spPr>
        <p:txBody>
          <a:bodyPr wrap="square" rtlCol="0">
            <a:spAutoFit/>
          </a:bodyPr>
          <a:lstStyle/>
          <a:p>
            <a:r>
              <a:rPr lang="en-US" dirty="0">
                <a:solidFill>
                  <a:srgbClr val="FF0000"/>
                </a:solidFill>
              </a:rPr>
              <a:t>P</a:t>
            </a:r>
            <a:r>
              <a:rPr lang="en-US" baseline="-25000" dirty="0">
                <a:solidFill>
                  <a:srgbClr val="FF0000"/>
                </a:solidFill>
              </a:rPr>
              <a:t>1</a:t>
            </a:r>
          </a:p>
        </p:txBody>
      </p:sp>
      <p:cxnSp>
        <p:nvCxnSpPr>
          <p:cNvPr id="76" name="Straight Connector 75"/>
          <p:cNvCxnSpPr/>
          <p:nvPr/>
        </p:nvCxnSpPr>
        <p:spPr>
          <a:xfrm flipH="1">
            <a:off x="1447800" y="4267200"/>
            <a:ext cx="2549525" cy="0"/>
          </a:xfrm>
          <a:prstGeom prst="line">
            <a:avLst/>
          </a:prstGeom>
          <a:ln>
            <a:solidFill>
              <a:srgbClr val="FF0000"/>
            </a:solidFill>
            <a:prstDash val="dash"/>
          </a:ln>
          <a:effectLst/>
        </p:spPr>
        <p:style>
          <a:lnRef idx="2">
            <a:schemeClr val="accent1"/>
          </a:lnRef>
          <a:fillRef idx="0">
            <a:schemeClr val="accent1"/>
          </a:fillRef>
          <a:effectRef idx="1">
            <a:schemeClr val="accent1"/>
          </a:effectRef>
          <a:fontRef idx="minor">
            <a:schemeClr val="tx1"/>
          </a:fontRef>
        </p:style>
      </p:cxnSp>
      <p:cxnSp>
        <p:nvCxnSpPr>
          <p:cNvPr id="77" name="Straight Arrow Connector 76"/>
          <p:cNvCxnSpPr/>
          <p:nvPr/>
        </p:nvCxnSpPr>
        <p:spPr>
          <a:xfrm>
            <a:off x="3429000" y="5105400"/>
            <a:ext cx="565150" cy="0"/>
          </a:xfrm>
          <a:prstGeom prst="straightConnector1">
            <a:avLst/>
          </a:prstGeom>
          <a:ln w="25400">
            <a:solidFill>
              <a:srgbClr val="FF0000"/>
            </a:solidFill>
            <a:tailEnd type="arrow" w="sm" len="sm"/>
          </a:ln>
          <a:effectLst/>
        </p:spPr>
        <p:style>
          <a:lnRef idx="2">
            <a:schemeClr val="accent1"/>
          </a:lnRef>
          <a:fillRef idx="0">
            <a:schemeClr val="accent1"/>
          </a:fillRef>
          <a:effectRef idx="1">
            <a:schemeClr val="accent1"/>
          </a:effectRef>
          <a:fontRef idx="minor">
            <a:schemeClr val="tx1"/>
          </a:fontRef>
        </p:style>
      </p:cxnSp>
      <p:cxnSp>
        <p:nvCxnSpPr>
          <p:cNvPr id="24" name="Straight Connector 23"/>
          <p:cNvCxnSpPr/>
          <p:nvPr/>
        </p:nvCxnSpPr>
        <p:spPr>
          <a:xfrm flipH="1" flipV="1">
            <a:off x="2400300" y="2139950"/>
            <a:ext cx="2057400" cy="2743200"/>
          </a:xfrm>
          <a:prstGeom prst="line">
            <a:avLst/>
          </a:prstGeom>
          <a:ln>
            <a:solidFill>
              <a:srgbClr val="FF0000"/>
            </a:solidFill>
            <a:prstDash val="lgDash"/>
          </a:ln>
          <a:effectLst/>
        </p:spPr>
        <p:style>
          <a:lnRef idx="2">
            <a:schemeClr val="accent1"/>
          </a:lnRef>
          <a:fillRef idx="0">
            <a:schemeClr val="accent1"/>
          </a:fillRef>
          <a:effectRef idx="1">
            <a:schemeClr val="accent1"/>
          </a:effectRef>
          <a:fontRef idx="minor">
            <a:schemeClr val="tx1"/>
          </a:fontRef>
        </p:style>
      </p:cxnSp>
      <p:sp>
        <p:nvSpPr>
          <p:cNvPr id="32" name="TextBox 31"/>
          <p:cNvSpPr txBox="1"/>
          <p:nvPr/>
        </p:nvSpPr>
        <p:spPr>
          <a:xfrm>
            <a:off x="4038600" y="4800600"/>
            <a:ext cx="533400" cy="369332"/>
          </a:xfrm>
          <a:prstGeom prst="rect">
            <a:avLst/>
          </a:prstGeom>
          <a:noFill/>
        </p:spPr>
        <p:txBody>
          <a:bodyPr wrap="square" rtlCol="0">
            <a:spAutoFit/>
          </a:bodyPr>
          <a:lstStyle/>
          <a:p>
            <a:r>
              <a:rPr lang="en-US" dirty="0"/>
              <a:t>D</a:t>
            </a:r>
            <a:endParaRPr lang="en-US" baseline="30000" dirty="0"/>
          </a:p>
        </p:txBody>
      </p:sp>
      <p:sp>
        <p:nvSpPr>
          <p:cNvPr id="33" name="TextBox 32"/>
          <p:cNvSpPr txBox="1"/>
          <p:nvPr/>
        </p:nvSpPr>
        <p:spPr>
          <a:xfrm>
            <a:off x="4343400" y="4495800"/>
            <a:ext cx="457200" cy="369332"/>
          </a:xfrm>
          <a:prstGeom prst="rect">
            <a:avLst/>
          </a:prstGeom>
          <a:noFill/>
        </p:spPr>
        <p:txBody>
          <a:bodyPr wrap="square" rtlCol="0">
            <a:spAutoFit/>
          </a:bodyPr>
          <a:lstStyle/>
          <a:p>
            <a:r>
              <a:rPr lang="en-US" dirty="0">
                <a:solidFill>
                  <a:srgbClr val="FF0000"/>
                </a:solidFill>
              </a:rPr>
              <a:t>D’</a:t>
            </a:r>
            <a:endParaRPr lang="en-US" baseline="30000" dirty="0">
              <a:solidFill>
                <a:srgbClr val="FF0000"/>
              </a:solidFill>
            </a:endParaRPr>
          </a:p>
        </p:txBody>
      </p:sp>
      <p:sp>
        <p:nvSpPr>
          <p:cNvPr id="34" name="TextBox 33"/>
          <p:cNvSpPr txBox="1"/>
          <p:nvPr/>
        </p:nvSpPr>
        <p:spPr>
          <a:xfrm>
            <a:off x="4114800" y="3962400"/>
            <a:ext cx="533400" cy="369332"/>
          </a:xfrm>
          <a:prstGeom prst="rect">
            <a:avLst/>
          </a:prstGeom>
          <a:noFill/>
        </p:spPr>
        <p:txBody>
          <a:bodyPr wrap="square" rtlCol="0">
            <a:spAutoFit/>
          </a:bodyPr>
          <a:lstStyle/>
          <a:p>
            <a:r>
              <a:rPr lang="en-US" dirty="0"/>
              <a:t>AC</a:t>
            </a:r>
            <a:endParaRPr lang="en-US" baseline="30000" dirty="0"/>
          </a:p>
        </p:txBody>
      </p:sp>
      <p:cxnSp>
        <p:nvCxnSpPr>
          <p:cNvPr id="35" name="Straight Arrow Connector 34"/>
          <p:cNvCxnSpPr/>
          <p:nvPr/>
        </p:nvCxnSpPr>
        <p:spPr>
          <a:xfrm>
            <a:off x="1600200" y="4038600"/>
            <a:ext cx="0" cy="228600"/>
          </a:xfrm>
          <a:prstGeom prst="straightConnector1">
            <a:avLst/>
          </a:prstGeom>
          <a:ln w="25400">
            <a:solidFill>
              <a:srgbClr val="FF0000"/>
            </a:solidFill>
            <a:tailEnd type="arrow" w="sm" len="sm"/>
          </a:ln>
          <a:effectLst/>
        </p:spPr>
        <p:style>
          <a:lnRef idx="2">
            <a:schemeClr val="accent1"/>
          </a:lnRef>
          <a:fillRef idx="0">
            <a:schemeClr val="accent1"/>
          </a:fillRef>
          <a:effectRef idx="1">
            <a:schemeClr val="accent1"/>
          </a:effectRef>
          <a:fontRef idx="minor">
            <a:schemeClr val="tx1"/>
          </a:fontRef>
        </p:style>
      </p:cxnSp>
      <p:sp>
        <p:nvSpPr>
          <p:cNvPr id="16" name="Freeform 15"/>
          <p:cNvSpPr/>
          <p:nvPr/>
        </p:nvSpPr>
        <p:spPr>
          <a:xfrm>
            <a:off x="1591733" y="2692400"/>
            <a:ext cx="2844800" cy="1659467"/>
          </a:xfrm>
          <a:custGeom>
            <a:avLst/>
            <a:gdLst>
              <a:gd name="connsiteX0" fmla="*/ 0 w 2794000"/>
              <a:gd name="connsiteY0" fmla="*/ 0 h 2074334"/>
              <a:gd name="connsiteX1" fmla="*/ 1786467 w 2794000"/>
              <a:gd name="connsiteY1" fmla="*/ 1752600 h 2074334"/>
              <a:gd name="connsiteX2" fmla="*/ 2362200 w 2794000"/>
              <a:gd name="connsiteY2" fmla="*/ 1981200 h 2074334"/>
              <a:gd name="connsiteX3" fmla="*/ 2794000 w 2794000"/>
              <a:gd name="connsiteY3" fmla="*/ 2074334 h 2074334"/>
              <a:gd name="connsiteX4" fmla="*/ 2794000 w 2794000"/>
              <a:gd name="connsiteY4" fmla="*/ 2074334 h 2074334"/>
              <a:gd name="connsiteX0" fmla="*/ 0 w 2794000"/>
              <a:gd name="connsiteY0" fmla="*/ 0 h 2074334"/>
              <a:gd name="connsiteX1" fmla="*/ 1786467 w 2794000"/>
              <a:gd name="connsiteY1" fmla="*/ 1752600 h 2074334"/>
              <a:gd name="connsiteX2" fmla="*/ 2362200 w 2794000"/>
              <a:gd name="connsiteY2" fmla="*/ 1981200 h 2074334"/>
              <a:gd name="connsiteX3" fmla="*/ 2794000 w 2794000"/>
              <a:gd name="connsiteY3" fmla="*/ 2074334 h 2074334"/>
              <a:gd name="connsiteX4" fmla="*/ 2794000 w 2794000"/>
              <a:gd name="connsiteY4" fmla="*/ 2074334 h 2074334"/>
              <a:gd name="connsiteX0" fmla="*/ 0 w 2794000"/>
              <a:gd name="connsiteY0" fmla="*/ 0 h 2074334"/>
              <a:gd name="connsiteX1" fmla="*/ 1786467 w 2794000"/>
              <a:gd name="connsiteY1" fmla="*/ 1752600 h 2074334"/>
              <a:gd name="connsiteX2" fmla="*/ 2362200 w 2794000"/>
              <a:gd name="connsiteY2" fmla="*/ 1981200 h 2074334"/>
              <a:gd name="connsiteX3" fmla="*/ 2794000 w 2794000"/>
              <a:gd name="connsiteY3" fmla="*/ 2074334 h 2074334"/>
              <a:gd name="connsiteX4" fmla="*/ 2794000 w 2794000"/>
              <a:gd name="connsiteY4" fmla="*/ 2074334 h 2074334"/>
              <a:gd name="connsiteX0" fmla="*/ 0 w 2794000"/>
              <a:gd name="connsiteY0" fmla="*/ 0 h 2074334"/>
              <a:gd name="connsiteX1" fmla="*/ 1786467 w 2794000"/>
              <a:gd name="connsiteY1" fmla="*/ 1752600 h 2074334"/>
              <a:gd name="connsiteX2" fmla="*/ 2362200 w 2794000"/>
              <a:gd name="connsiteY2" fmla="*/ 1981200 h 2074334"/>
              <a:gd name="connsiteX3" fmla="*/ 2794000 w 2794000"/>
              <a:gd name="connsiteY3" fmla="*/ 2074334 h 2074334"/>
              <a:gd name="connsiteX4" fmla="*/ 2794000 w 2794000"/>
              <a:gd name="connsiteY4" fmla="*/ 2074334 h 2074334"/>
              <a:gd name="connsiteX0" fmla="*/ 0 w 2844800"/>
              <a:gd name="connsiteY0" fmla="*/ 0 h 1659467"/>
              <a:gd name="connsiteX1" fmla="*/ 1837267 w 2844800"/>
              <a:gd name="connsiteY1" fmla="*/ 1337733 h 1659467"/>
              <a:gd name="connsiteX2" fmla="*/ 2413000 w 2844800"/>
              <a:gd name="connsiteY2" fmla="*/ 1566333 h 1659467"/>
              <a:gd name="connsiteX3" fmla="*/ 2844800 w 2844800"/>
              <a:gd name="connsiteY3" fmla="*/ 1659467 h 1659467"/>
              <a:gd name="connsiteX4" fmla="*/ 2844800 w 2844800"/>
              <a:gd name="connsiteY4" fmla="*/ 1659467 h 1659467"/>
              <a:gd name="connsiteX0" fmla="*/ 0 w 2844800"/>
              <a:gd name="connsiteY0" fmla="*/ 0 h 1659467"/>
              <a:gd name="connsiteX1" fmla="*/ 1837267 w 2844800"/>
              <a:gd name="connsiteY1" fmla="*/ 1337733 h 1659467"/>
              <a:gd name="connsiteX2" fmla="*/ 2413000 w 2844800"/>
              <a:gd name="connsiteY2" fmla="*/ 1566333 h 1659467"/>
              <a:gd name="connsiteX3" fmla="*/ 2844800 w 2844800"/>
              <a:gd name="connsiteY3" fmla="*/ 1659467 h 1659467"/>
              <a:gd name="connsiteX4" fmla="*/ 2844800 w 2844800"/>
              <a:gd name="connsiteY4" fmla="*/ 1659467 h 1659467"/>
              <a:gd name="connsiteX0" fmla="*/ 0 w 2844800"/>
              <a:gd name="connsiteY0" fmla="*/ 0 h 1659467"/>
              <a:gd name="connsiteX1" fmla="*/ 1837267 w 2844800"/>
              <a:gd name="connsiteY1" fmla="*/ 1337733 h 1659467"/>
              <a:gd name="connsiteX2" fmla="*/ 2413000 w 2844800"/>
              <a:gd name="connsiteY2" fmla="*/ 1566333 h 1659467"/>
              <a:gd name="connsiteX3" fmla="*/ 2844800 w 2844800"/>
              <a:gd name="connsiteY3" fmla="*/ 1659467 h 1659467"/>
              <a:gd name="connsiteX4" fmla="*/ 2844800 w 2844800"/>
              <a:gd name="connsiteY4" fmla="*/ 1659467 h 1659467"/>
              <a:gd name="connsiteX0" fmla="*/ 0 w 2844800"/>
              <a:gd name="connsiteY0" fmla="*/ 0 h 1659467"/>
              <a:gd name="connsiteX1" fmla="*/ 1837267 w 2844800"/>
              <a:gd name="connsiteY1" fmla="*/ 1337733 h 1659467"/>
              <a:gd name="connsiteX2" fmla="*/ 2413000 w 2844800"/>
              <a:gd name="connsiteY2" fmla="*/ 1566333 h 1659467"/>
              <a:gd name="connsiteX3" fmla="*/ 2844800 w 2844800"/>
              <a:gd name="connsiteY3" fmla="*/ 1659467 h 1659467"/>
              <a:gd name="connsiteX4" fmla="*/ 2844800 w 2844800"/>
              <a:gd name="connsiteY4" fmla="*/ 1659467 h 1659467"/>
              <a:gd name="connsiteX0" fmla="*/ 0 w 2844800"/>
              <a:gd name="connsiteY0" fmla="*/ 0 h 1659467"/>
              <a:gd name="connsiteX1" fmla="*/ 1837267 w 2844800"/>
              <a:gd name="connsiteY1" fmla="*/ 1337733 h 1659467"/>
              <a:gd name="connsiteX2" fmla="*/ 2413000 w 2844800"/>
              <a:gd name="connsiteY2" fmla="*/ 1566333 h 1659467"/>
              <a:gd name="connsiteX3" fmla="*/ 2844800 w 2844800"/>
              <a:gd name="connsiteY3" fmla="*/ 1659467 h 1659467"/>
              <a:gd name="connsiteX4" fmla="*/ 2844800 w 2844800"/>
              <a:gd name="connsiteY4" fmla="*/ 1659467 h 165946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844800" h="1659467">
                <a:moveTo>
                  <a:pt x="0" y="0"/>
                </a:moveTo>
                <a:cubicBezTo>
                  <a:pt x="506941" y="733425"/>
                  <a:pt x="1524000" y="1187803"/>
                  <a:pt x="1837267" y="1337733"/>
                </a:cubicBezTo>
                <a:cubicBezTo>
                  <a:pt x="2150534" y="1487663"/>
                  <a:pt x="2185811" y="1500011"/>
                  <a:pt x="2413000" y="1566333"/>
                </a:cubicBezTo>
                <a:cubicBezTo>
                  <a:pt x="2640189" y="1632655"/>
                  <a:pt x="2844800" y="1659467"/>
                  <a:pt x="2844800" y="1659467"/>
                </a:cubicBezTo>
                <a:lnTo>
                  <a:pt x="2844800" y="1659467"/>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3" name="Footer Placeholder 2">
            <a:extLst>
              <a:ext uri="{FF2B5EF4-FFF2-40B4-BE49-F238E27FC236}">
                <a16:creationId xmlns:a16="http://schemas.microsoft.com/office/drawing/2014/main" id="{070439F2-C5AC-2941-BC1E-AA97C20162D8}"/>
              </a:ext>
            </a:extLst>
          </p:cNvPr>
          <p:cNvSpPr>
            <a:spLocks noGrp="1"/>
          </p:cNvSpPr>
          <p:nvPr>
            <p:ph type="ftr" sz="quarter" idx="11"/>
          </p:nvPr>
        </p:nvSpPr>
        <p:spPr/>
        <p:txBody>
          <a:bodyPr/>
          <a:lstStyle/>
          <a:p>
            <a:pPr>
              <a:defRPr/>
            </a:pPr>
            <a:r>
              <a:rPr lang="en-US"/>
              <a:t>Class 18:  Scale Economies and Imperfect Competition</a:t>
            </a:r>
          </a:p>
        </p:txBody>
      </p:sp>
      <p:sp>
        <p:nvSpPr>
          <p:cNvPr id="4" name="Slide Number Placeholder 3">
            <a:extLst>
              <a:ext uri="{FF2B5EF4-FFF2-40B4-BE49-F238E27FC236}">
                <a16:creationId xmlns:a16="http://schemas.microsoft.com/office/drawing/2014/main" id="{C6C6E0D4-E534-C54D-8E08-6C587A5E6A89}"/>
              </a:ext>
            </a:extLst>
          </p:cNvPr>
          <p:cNvSpPr>
            <a:spLocks noGrp="1"/>
          </p:cNvSpPr>
          <p:nvPr>
            <p:ph type="sldNum" sz="quarter" idx="12"/>
          </p:nvPr>
        </p:nvSpPr>
        <p:spPr/>
        <p:txBody>
          <a:bodyPr/>
          <a:lstStyle/>
          <a:p>
            <a:pPr>
              <a:defRPr/>
            </a:pPr>
            <a:fld id="{659DFB22-C7E9-9E4B-8431-4E4E88AD005A}" type="slidenum">
              <a:rPr lang="en-US" smtClean="0"/>
              <a:pPr>
                <a:defRPr/>
              </a:pPr>
              <a:t>11</a:t>
            </a:fld>
            <a:endParaRPr lang="en-US"/>
          </a:p>
        </p:txBody>
      </p:sp>
    </p:spTree>
    <p:extLst>
      <p:ext uri="{BB962C8B-B14F-4D97-AF65-F5344CB8AC3E}">
        <p14:creationId xmlns:p14="http://schemas.microsoft.com/office/powerpoint/2010/main" val="37929850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77"/>
                                        </p:tgtEl>
                                        <p:attrNameLst>
                                          <p:attrName>style.visibility</p:attrName>
                                        </p:attrNameLst>
                                      </p:cBhvr>
                                      <p:to>
                                        <p:strVal val="visible"/>
                                      </p:to>
                                    </p:set>
                                  </p:childTnLst>
                                </p:cTn>
                              </p:par>
                              <p:par>
                                <p:cTn id="7" presetID="1" presetClass="exit" presetSubtype="0" fill="hold" nodeType="withEffect">
                                  <p:stCondLst>
                                    <p:cond delay="0"/>
                                  </p:stCondLst>
                                  <p:childTnLst>
                                    <p:set>
                                      <p:cBhvr>
                                        <p:cTn id="8" dur="1" fill="hold">
                                          <p:stCondLst>
                                            <p:cond delay="0"/>
                                          </p:stCondLst>
                                        </p:cTn>
                                        <p:tgtEl>
                                          <p:spTgt spid="77"/>
                                        </p:tgtEl>
                                        <p:attrNameLst>
                                          <p:attrName>style.visibility</p:attrName>
                                        </p:attrNameLst>
                                      </p:cBhvr>
                                      <p:to>
                                        <p:strVal val="hidden"/>
                                      </p:to>
                                    </p:set>
                                  </p:childTnLst>
                                </p:cTn>
                              </p:par>
                              <p:par>
                                <p:cTn id="9" presetID="1" presetClass="entr" presetSubtype="0" fill="hold" nodeType="withEffect">
                                  <p:stCondLst>
                                    <p:cond delay="0"/>
                                  </p:stCondLst>
                                  <p:childTnLst>
                                    <p:set>
                                      <p:cBhvr>
                                        <p:cTn id="10" dur="1" fill="hold">
                                          <p:stCondLst>
                                            <p:cond delay="0"/>
                                          </p:stCondLst>
                                        </p:cTn>
                                        <p:tgtEl>
                                          <p:spTgt spid="35"/>
                                        </p:tgtEl>
                                        <p:attrNameLst>
                                          <p:attrName>style.visibility</p:attrName>
                                        </p:attrNameLst>
                                      </p:cBhvr>
                                      <p:to>
                                        <p:strVal val="visible"/>
                                      </p:to>
                                    </p:set>
                                  </p:childTnLst>
                                </p:cTn>
                              </p:par>
                              <p:par>
                                <p:cTn id="11" presetID="1" presetClass="exit" presetSubtype="0" fill="hold" nodeType="withEffect">
                                  <p:stCondLst>
                                    <p:cond delay="0"/>
                                  </p:stCondLst>
                                  <p:childTnLst>
                                    <p:set>
                                      <p:cBhvr>
                                        <p:cTn id="12" dur="1" fill="hold">
                                          <p:stCondLst>
                                            <p:cond delay="0"/>
                                          </p:stCondLst>
                                        </p:cTn>
                                        <p:tgtEl>
                                          <p:spTgt spid="35"/>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Two-Country Autarky and Trade</a:t>
            </a:r>
          </a:p>
        </p:txBody>
      </p:sp>
      <p:cxnSp>
        <p:nvCxnSpPr>
          <p:cNvPr id="7" name="Straight Connector 6"/>
          <p:cNvCxnSpPr/>
          <p:nvPr/>
        </p:nvCxnSpPr>
        <p:spPr>
          <a:xfrm flipV="1">
            <a:off x="1447800" y="5181600"/>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8" name="Straight Connector 7"/>
          <p:cNvCxnSpPr/>
          <p:nvPr/>
        </p:nvCxnSpPr>
        <p:spPr>
          <a:xfrm flipV="1">
            <a:off x="1447800" y="1828800"/>
            <a:ext cx="0" cy="3352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1" name="TextBox 10"/>
          <p:cNvSpPr txBox="1"/>
          <p:nvPr/>
        </p:nvSpPr>
        <p:spPr>
          <a:xfrm>
            <a:off x="728133" y="1676400"/>
            <a:ext cx="1024467" cy="369332"/>
          </a:xfrm>
          <a:prstGeom prst="rect">
            <a:avLst/>
          </a:prstGeom>
          <a:noFill/>
        </p:spPr>
        <p:txBody>
          <a:bodyPr wrap="square" rtlCol="0">
            <a:spAutoFit/>
          </a:bodyPr>
          <a:lstStyle/>
          <a:p>
            <a:r>
              <a:rPr lang="en-US" dirty="0"/>
              <a:t>P, AC</a:t>
            </a:r>
            <a:endParaRPr lang="en-US" baseline="30000" dirty="0"/>
          </a:p>
        </p:txBody>
      </p:sp>
      <p:sp>
        <p:nvSpPr>
          <p:cNvPr id="66" name="Content Placeholder 2"/>
          <p:cNvSpPr>
            <a:spLocks noGrp="1"/>
          </p:cNvSpPr>
          <p:nvPr>
            <p:ph idx="1"/>
          </p:nvPr>
        </p:nvSpPr>
        <p:spPr>
          <a:xfrm>
            <a:off x="4876800" y="1447799"/>
            <a:ext cx="4114800" cy="3666067"/>
          </a:xfrm>
          <a:ln>
            <a:solidFill>
              <a:schemeClr val="tx1"/>
            </a:solidFill>
          </a:ln>
        </p:spPr>
        <p:txBody>
          <a:bodyPr/>
          <a:lstStyle/>
          <a:p>
            <a:r>
              <a:rPr lang="en-US" sz="2000" dirty="0"/>
              <a:t>Suppose US has higher cost than China</a:t>
            </a:r>
          </a:p>
          <a:p>
            <a:r>
              <a:rPr lang="en-US" sz="2000" dirty="0"/>
              <a:t>Without trade</a:t>
            </a:r>
          </a:p>
          <a:p>
            <a:pPr lvl="1"/>
            <a:r>
              <a:rPr lang="en-US" sz="1600" dirty="0"/>
              <a:t>US has P</a:t>
            </a:r>
            <a:r>
              <a:rPr lang="en-US" sz="1600" baseline="-25000" dirty="0"/>
              <a:t>0</a:t>
            </a:r>
            <a:r>
              <a:rPr lang="en-US" sz="1600" baseline="30000" dirty="0"/>
              <a:t>U</a:t>
            </a:r>
            <a:r>
              <a:rPr lang="en-US" sz="1600" dirty="0"/>
              <a:t>=AC</a:t>
            </a:r>
            <a:r>
              <a:rPr lang="en-US" sz="1600" baseline="30000" dirty="0"/>
              <a:t>U</a:t>
            </a:r>
          </a:p>
          <a:p>
            <a:pPr lvl="1"/>
            <a:r>
              <a:rPr lang="en-US" sz="1600" dirty="0"/>
              <a:t>China has P</a:t>
            </a:r>
            <a:r>
              <a:rPr lang="en-US" sz="1600" baseline="-25000" dirty="0"/>
              <a:t>0</a:t>
            </a:r>
            <a:r>
              <a:rPr lang="en-US" sz="1600" baseline="30000" dirty="0"/>
              <a:t>C</a:t>
            </a:r>
            <a:r>
              <a:rPr lang="en-US" sz="1600" dirty="0"/>
              <a:t>=AC</a:t>
            </a:r>
            <a:r>
              <a:rPr lang="en-US" sz="1600" baseline="30000" dirty="0"/>
              <a:t>C</a:t>
            </a:r>
          </a:p>
          <a:p>
            <a:r>
              <a:rPr lang="en-US" sz="2000" dirty="0"/>
              <a:t>With trade, China underprices US and takes the whole world market</a:t>
            </a:r>
          </a:p>
          <a:p>
            <a:r>
              <a:rPr lang="en-US" sz="2000" dirty="0"/>
              <a:t>Price falls in both countries and demanders gain in both, the US by more</a:t>
            </a:r>
          </a:p>
        </p:txBody>
      </p:sp>
      <p:sp>
        <p:nvSpPr>
          <p:cNvPr id="38" name="TextBox 37"/>
          <p:cNvSpPr txBox="1"/>
          <p:nvPr/>
        </p:nvSpPr>
        <p:spPr>
          <a:xfrm>
            <a:off x="4267201" y="5181600"/>
            <a:ext cx="533400" cy="369332"/>
          </a:xfrm>
          <a:prstGeom prst="rect">
            <a:avLst/>
          </a:prstGeom>
          <a:noFill/>
        </p:spPr>
        <p:txBody>
          <a:bodyPr wrap="square" rtlCol="0">
            <a:spAutoFit/>
          </a:bodyPr>
          <a:lstStyle/>
          <a:p>
            <a:r>
              <a:rPr lang="en-US" dirty="0"/>
              <a:t>Q</a:t>
            </a:r>
            <a:endParaRPr lang="en-US" baseline="30000" dirty="0"/>
          </a:p>
        </p:txBody>
      </p:sp>
      <p:cxnSp>
        <p:nvCxnSpPr>
          <p:cNvPr id="41" name="Straight Connector 40"/>
          <p:cNvCxnSpPr/>
          <p:nvPr/>
        </p:nvCxnSpPr>
        <p:spPr>
          <a:xfrm flipH="1" flipV="1">
            <a:off x="1752600" y="2057400"/>
            <a:ext cx="1219200" cy="2895600"/>
          </a:xfrm>
          <a:prstGeom prst="line">
            <a:avLst/>
          </a:prstGeom>
          <a:ln>
            <a:solidFill>
              <a:srgbClr val="008000"/>
            </a:solidFill>
            <a:prstDash val="lgDashDot"/>
          </a:ln>
          <a:effectLst/>
        </p:spPr>
        <p:style>
          <a:lnRef idx="2">
            <a:schemeClr val="accent1"/>
          </a:lnRef>
          <a:fillRef idx="0">
            <a:schemeClr val="accent1"/>
          </a:fillRef>
          <a:effectRef idx="1">
            <a:schemeClr val="accent1"/>
          </a:effectRef>
          <a:fontRef idx="minor">
            <a:schemeClr val="tx1"/>
          </a:fontRef>
        </p:style>
      </p:cxnSp>
      <p:cxnSp>
        <p:nvCxnSpPr>
          <p:cNvPr id="45" name="Straight Connector 44"/>
          <p:cNvCxnSpPr/>
          <p:nvPr/>
        </p:nvCxnSpPr>
        <p:spPr>
          <a:xfrm flipH="1">
            <a:off x="1447800" y="3352800"/>
            <a:ext cx="838200" cy="0"/>
          </a:xfrm>
          <a:prstGeom prst="line">
            <a:avLst/>
          </a:prstGeom>
          <a:ln>
            <a:solidFill>
              <a:srgbClr val="008000"/>
            </a:solidFill>
            <a:prstDash val="dash"/>
          </a:ln>
          <a:effectLst/>
        </p:spPr>
        <p:style>
          <a:lnRef idx="2">
            <a:schemeClr val="accent1"/>
          </a:lnRef>
          <a:fillRef idx="0">
            <a:schemeClr val="accent1"/>
          </a:fillRef>
          <a:effectRef idx="1">
            <a:schemeClr val="accent1"/>
          </a:effectRef>
          <a:fontRef idx="minor">
            <a:schemeClr val="tx1"/>
          </a:fontRef>
        </p:style>
      </p:cxnSp>
      <p:cxnSp>
        <p:nvCxnSpPr>
          <p:cNvPr id="47" name="Straight Connector 46"/>
          <p:cNvCxnSpPr/>
          <p:nvPr/>
        </p:nvCxnSpPr>
        <p:spPr>
          <a:xfrm>
            <a:off x="2286000" y="3352800"/>
            <a:ext cx="0" cy="1828800"/>
          </a:xfrm>
          <a:prstGeom prst="line">
            <a:avLst/>
          </a:prstGeom>
          <a:ln>
            <a:solidFill>
              <a:srgbClr val="008000"/>
            </a:solidFill>
            <a:prstDash val="dash"/>
          </a:ln>
          <a:effectLst/>
        </p:spPr>
        <p:style>
          <a:lnRef idx="2">
            <a:schemeClr val="accent1"/>
          </a:lnRef>
          <a:fillRef idx="0">
            <a:schemeClr val="accent1"/>
          </a:fillRef>
          <a:effectRef idx="1">
            <a:schemeClr val="accent1"/>
          </a:effectRef>
          <a:fontRef idx="minor">
            <a:schemeClr val="tx1"/>
          </a:fontRef>
        </p:style>
      </p:cxnSp>
      <p:sp>
        <p:nvSpPr>
          <p:cNvPr id="50" name="TextBox 49"/>
          <p:cNvSpPr txBox="1"/>
          <p:nvPr/>
        </p:nvSpPr>
        <p:spPr>
          <a:xfrm>
            <a:off x="2133600" y="5105400"/>
            <a:ext cx="609600" cy="553998"/>
          </a:xfrm>
          <a:prstGeom prst="rect">
            <a:avLst/>
          </a:prstGeom>
          <a:noFill/>
        </p:spPr>
        <p:txBody>
          <a:bodyPr wrap="square" rtlCol="0">
            <a:spAutoFit/>
          </a:bodyPr>
          <a:lstStyle/>
          <a:p>
            <a:r>
              <a:rPr lang="en-US" dirty="0">
                <a:solidFill>
                  <a:srgbClr val="008000"/>
                </a:solidFill>
              </a:rPr>
              <a:t>Q</a:t>
            </a:r>
            <a:r>
              <a:rPr lang="en-US" baseline="-25000" dirty="0">
                <a:solidFill>
                  <a:srgbClr val="008000"/>
                </a:solidFill>
              </a:rPr>
              <a:t>0</a:t>
            </a:r>
            <a:r>
              <a:rPr lang="en-US" baseline="30000" dirty="0">
                <a:solidFill>
                  <a:srgbClr val="008000"/>
                </a:solidFill>
              </a:rPr>
              <a:t>U</a:t>
            </a:r>
          </a:p>
          <a:p>
            <a:endParaRPr lang="en-US" baseline="-25000" dirty="0">
              <a:solidFill>
                <a:srgbClr val="008000"/>
              </a:solidFill>
            </a:endParaRPr>
          </a:p>
        </p:txBody>
      </p:sp>
      <p:sp>
        <p:nvSpPr>
          <p:cNvPr id="51" name="TextBox 50"/>
          <p:cNvSpPr txBox="1"/>
          <p:nvPr/>
        </p:nvSpPr>
        <p:spPr>
          <a:xfrm>
            <a:off x="990600" y="3200400"/>
            <a:ext cx="533400" cy="369332"/>
          </a:xfrm>
          <a:prstGeom prst="rect">
            <a:avLst/>
          </a:prstGeom>
          <a:noFill/>
        </p:spPr>
        <p:txBody>
          <a:bodyPr wrap="square" rtlCol="0">
            <a:spAutoFit/>
          </a:bodyPr>
          <a:lstStyle/>
          <a:p>
            <a:r>
              <a:rPr lang="en-US" dirty="0">
                <a:solidFill>
                  <a:srgbClr val="008000"/>
                </a:solidFill>
              </a:rPr>
              <a:t>P</a:t>
            </a:r>
            <a:r>
              <a:rPr lang="en-US" baseline="-25000" dirty="0">
                <a:solidFill>
                  <a:srgbClr val="008000"/>
                </a:solidFill>
              </a:rPr>
              <a:t>0</a:t>
            </a:r>
            <a:r>
              <a:rPr lang="en-US" baseline="30000" dirty="0">
                <a:solidFill>
                  <a:srgbClr val="008000"/>
                </a:solidFill>
              </a:rPr>
              <a:t>U</a:t>
            </a:r>
          </a:p>
        </p:txBody>
      </p:sp>
      <p:sp>
        <p:nvSpPr>
          <p:cNvPr id="32" name="TextBox 31"/>
          <p:cNvSpPr txBox="1"/>
          <p:nvPr/>
        </p:nvSpPr>
        <p:spPr>
          <a:xfrm>
            <a:off x="2895600" y="4800600"/>
            <a:ext cx="533400" cy="369332"/>
          </a:xfrm>
          <a:prstGeom prst="rect">
            <a:avLst/>
          </a:prstGeom>
          <a:noFill/>
        </p:spPr>
        <p:txBody>
          <a:bodyPr wrap="square" rtlCol="0">
            <a:spAutoFit/>
          </a:bodyPr>
          <a:lstStyle/>
          <a:p>
            <a:r>
              <a:rPr lang="en-US" dirty="0">
                <a:solidFill>
                  <a:srgbClr val="008000"/>
                </a:solidFill>
              </a:rPr>
              <a:t>D</a:t>
            </a:r>
            <a:r>
              <a:rPr lang="en-US" baseline="30000" dirty="0">
                <a:solidFill>
                  <a:srgbClr val="008000"/>
                </a:solidFill>
              </a:rPr>
              <a:t>U</a:t>
            </a:r>
          </a:p>
        </p:txBody>
      </p:sp>
      <p:sp>
        <p:nvSpPr>
          <p:cNvPr id="34" name="TextBox 33"/>
          <p:cNvSpPr txBox="1"/>
          <p:nvPr/>
        </p:nvSpPr>
        <p:spPr>
          <a:xfrm>
            <a:off x="4114800" y="3962400"/>
            <a:ext cx="685800" cy="369332"/>
          </a:xfrm>
          <a:prstGeom prst="rect">
            <a:avLst/>
          </a:prstGeom>
          <a:noFill/>
        </p:spPr>
        <p:txBody>
          <a:bodyPr wrap="square" rtlCol="0">
            <a:spAutoFit/>
          </a:bodyPr>
          <a:lstStyle/>
          <a:p>
            <a:r>
              <a:rPr lang="en-US" dirty="0">
                <a:solidFill>
                  <a:srgbClr val="008000"/>
                </a:solidFill>
              </a:rPr>
              <a:t>AC</a:t>
            </a:r>
            <a:r>
              <a:rPr lang="en-US" baseline="30000" dirty="0">
                <a:solidFill>
                  <a:srgbClr val="008000"/>
                </a:solidFill>
              </a:rPr>
              <a:t>U</a:t>
            </a:r>
          </a:p>
        </p:txBody>
      </p:sp>
      <p:sp>
        <p:nvSpPr>
          <p:cNvPr id="16" name="Freeform 15"/>
          <p:cNvSpPr/>
          <p:nvPr/>
        </p:nvSpPr>
        <p:spPr>
          <a:xfrm>
            <a:off x="1591733" y="2660650"/>
            <a:ext cx="2844800" cy="1659467"/>
          </a:xfrm>
          <a:custGeom>
            <a:avLst/>
            <a:gdLst>
              <a:gd name="connsiteX0" fmla="*/ 0 w 2794000"/>
              <a:gd name="connsiteY0" fmla="*/ 0 h 2074334"/>
              <a:gd name="connsiteX1" fmla="*/ 1786467 w 2794000"/>
              <a:gd name="connsiteY1" fmla="*/ 1752600 h 2074334"/>
              <a:gd name="connsiteX2" fmla="*/ 2362200 w 2794000"/>
              <a:gd name="connsiteY2" fmla="*/ 1981200 h 2074334"/>
              <a:gd name="connsiteX3" fmla="*/ 2794000 w 2794000"/>
              <a:gd name="connsiteY3" fmla="*/ 2074334 h 2074334"/>
              <a:gd name="connsiteX4" fmla="*/ 2794000 w 2794000"/>
              <a:gd name="connsiteY4" fmla="*/ 2074334 h 2074334"/>
              <a:gd name="connsiteX0" fmla="*/ 0 w 2794000"/>
              <a:gd name="connsiteY0" fmla="*/ 0 h 2074334"/>
              <a:gd name="connsiteX1" fmla="*/ 1786467 w 2794000"/>
              <a:gd name="connsiteY1" fmla="*/ 1752600 h 2074334"/>
              <a:gd name="connsiteX2" fmla="*/ 2362200 w 2794000"/>
              <a:gd name="connsiteY2" fmla="*/ 1981200 h 2074334"/>
              <a:gd name="connsiteX3" fmla="*/ 2794000 w 2794000"/>
              <a:gd name="connsiteY3" fmla="*/ 2074334 h 2074334"/>
              <a:gd name="connsiteX4" fmla="*/ 2794000 w 2794000"/>
              <a:gd name="connsiteY4" fmla="*/ 2074334 h 2074334"/>
              <a:gd name="connsiteX0" fmla="*/ 0 w 2794000"/>
              <a:gd name="connsiteY0" fmla="*/ 0 h 2074334"/>
              <a:gd name="connsiteX1" fmla="*/ 1786467 w 2794000"/>
              <a:gd name="connsiteY1" fmla="*/ 1752600 h 2074334"/>
              <a:gd name="connsiteX2" fmla="*/ 2362200 w 2794000"/>
              <a:gd name="connsiteY2" fmla="*/ 1981200 h 2074334"/>
              <a:gd name="connsiteX3" fmla="*/ 2794000 w 2794000"/>
              <a:gd name="connsiteY3" fmla="*/ 2074334 h 2074334"/>
              <a:gd name="connsiteX4" fmla="*/ 2794000 w 2794000"/>
              <a:gd name="connsiteY4" fmla="*/ 2074334 h 2074334"/>
              <a:gd name="connsiteX0" fmla="*/ 0 w 2794000"/>
              <a:gd name="connsiteY0" fmla="*/ 0 h 2074334"/>
              <a:gd name="connsiteX1" fmla="*/ 1786467 w 2794000"/>
              <a:gd name="connsiteY1" fmla="*/ 1752600 h 2074334"/>
              <a:gd name="connsiteX2" fmla="*/ 2362200 w 2794000"/>
              <a:gd name="connsiteY2" fmla="*/ 1981200 h 2074334"/>
              <a:gd name="connsiteX3" fmla="*/ 2794000 w 2794000"/>
              <a:gd name="connsiteY3" fmla="*/ 2074334 h 2074334"/>
              <a:gd name="connsiteX4" fmla="*/ 2794000 w 2794000"/>
              <a:gd name="connsiteY4" fmla="*/ 2074334 h 2074334"/>
              <a:gd name="connsiteX0" fmla="*/ 0 w 2844800"/>
              <a:gd name="connsiteY0" fmla="*/ 0 h 1659467"/>
              <a:gd name="connsiteX1" fmla="*/ 1837267 w 2844800"/>
              <a:gd name="connsiteY1" fmla="*/ 1337733 h 1659467"/>
              <a:gd name="connsiteX2" fmla="*/ 2413000 w 2844800"/>
              <a:gd name="connsiteY2" fmla="*/ 1566333 h 1659467"/>
              <a:gd name="connsiteX3" fmla="*/ 2844800 w 2844800"/>
              <a:gd name="connsiteY3" fmla="*/ 1659467 h 1659467"/>
              <a:gd name="connsiteX4" fmla="*/ 2844800 w 2844800"/>
              <a:gd name="connsiteY4" fmla="*/ 1659467 h 1659467"/>
              <a:gd name="connsiteX0" fmla="*/ 0 w 2844800"/>
              <a:gd name="connsiteY0" fmla="*/ 0 h 1659467"/>
              <a:gd name="connsiteX1" fmla="*/ 1837267 w 2844800"/>
              <a:gd name="connsiteY1" fmla="*/ 1337733 h 1659467"/>
              <a:gd name="connsiteX2" fmla="*/ 2413000 w 2844800"/>
              <a:gd name="connsiteY2" fmla="*/ 1566333 h 1659467"/>
              <a:gd name="connsiteX3" fmla="*/ 2844800 w 2844800"/>
              <a:gd name="connsiteY3" fmla="*/ 1659467 h 1659467"/>
              <a:gd name="connsiteX4" fmla="*/ 2844800 w 2844800"/>
              <a:gd name="connsiteY4" fmla="*/ 1659467 h 1659467"/>
              <a:gd name="connsiteX0" fmla="*/ 0 w 2844800"/>
              <a:gd name="connsiteY0" fmla="*/ 0 h 1659467"/>
              <a:gd name="connsiteX1" fmla="*/ 1837267 w 2844800"/>
              <a:gd name="connsiteY1" fmla="*/ 1337733 h 1659467"/>
              <a:gd name="connsiteX2" fmla="*/ 2413000 w 2844800"/>
              <a:gd name="connsiteY2" fmla="*/ 1566333 h 1659467"/>
              <a:gd name="connsiteX3" fmla="*/ 2844800 w 2844800"/>
              <a:gd name="connsiteY3" fmla="*/ 1659467 h 1659467"/>
              <a:gd name="connsiteX4" fmla="*/ 2844800 w 2844800"/>
              <a:gd name="connsiteY4" fmla="*/ 1659467 h 1659467"/>
              <a:gd name="connsiteX0" fmla="*/ 0 w 2844800"/>
              <a:gd name="connsiteY0" fmla="*/ 0 h 1659467"/>
              <a:gd name="connsiteX1" fmla="*/ 1837267 w 2844800"/>
              <a:gd name="connsiteY1" fmla="*/ 1337733 h 1659467"/>
              <a:gd name="connsiteX2" fmla="*/ 2413000 w 2844800"/>
              <a:gd name="connsiteY2" fmla="*/ 1566333 h 1659467"/>
              <a:gd name="connsiteX3" fmla="*/ 2844800 w 2844800"/>
              <a:gd name="connsiteY3" fmla="*/ 1659467 h 1659467"/>
              <a:gd name="connsiteX4" fmla="*/ 2844800 w 2844800"/>
              <a:gd name="connsiteY4" fmla="*/ 1659467 h 1659467"/>
              <a:gd name="connsiteX0" fmla="*/ 0 w 2844800"/>
              <a:gd name="connsiteY0" fmla="*/ 0 h 1659467"/>
              <a:gd name="connsiteX1" fmla="*/ 1837267 w 2844800"/>
              <a:gd name="connsiteY1" fmla="*/ 1337733 h 1659467"/>
              <a:gd name="connsiteX2" fmla="*/ 2413000 w 2844800"/>
              <a:gd name="connsiteY2" fmla="*/ 1566333 h 1659467"/>
              <a:gd name="connsiteX3" fmla="*/ 2844800 w 2844800"/>
              <a:gd name="connsiteY3" fmla="*/ 1659467 h 1659467"/>
              <a:gd name="connsiteX4" fmla="*/ 2844800 w 2844800"/>
              <a:gd name="connsiteY4" fmla="*/ 1659467 h 165946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844800" h="1659467">
                <a:moveTo>
                  <a:pt x="0" y="0"/>
                </a:moveTo>
                <a:cubicBezTo>
                  <a:pt x="506941" y="733425"/>
                  <a:pt x="1524000" y="1187803"/>
                  <a:pt x="1837267" y="1337733"/>
                </a:cubicBezTo>
                <a:cubicBezTo>
                  <a:pt x="2150534" y="1487663"/>
                  <a:pt x="2185811" y="1500011"/>
                  <a:pt x="2413000" y="1566333"/>
                </a:cubicBezTo>
                <a:cubicBezTo>
                  <a:pt x="2640189" y="1632655"/>
                  <a:pt x="2844800" y="1659467"/>
                  <a:pt x="2844800" y="1659467"/>
                </a:cubicBezTo>
                <a:lnTo>
                  <a:pt x="2844800" y="1659467"/>
                </a:lnTo>
              </a:path>
            </a:pathLst>
          </a:custGeom>
          <a:ln>
            <a:solidFill>
              <a:srgbClr val="008000"/>
            </a:solidFill>
            <a:prstDash val="lgDashDot"/>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30" name="Freeform 29"/>
          <p:cNvSpPr/>
          <p:nvPr/>
        </p:nvSpPr>
        <p:spPr>
          <a:xfrm>
            <a:off x="1600200" y="3600451"/>
            <a:ext cx="2844800" cy="1066800"/>
          </a:xfrm>
          <a:custGeom>
            <a:avLst/>
            <a:gdLst>
              <a:gd name="connsiteX0" fmla="*/ 0 w 2794000"/>
              <a:gd name="connsiteY0" fmla="*/ 0 h 2074334"/>
              <a:gd name="connsiteX1" fmla="*/ 1786467 w 2794000"/>
              <a:gd name="connsiteY1" fmla="*/ 1752600 h 2074334"/>
              <a:gd name="connsiteX2" fmla="*/ 2362200 w 2794000"/>
              <a:gd name="connsiteY2" fmla="*/ 1981200 h 2074334"/>
              <a:gd name="connsiteX3" fmla="*/ 2794000 w 2794000"/>
              <a:gd name="connsiteY3" fmla="*/ 2074334 h 2074334"/>
              <a:gd name="connsiteX4" fmla="*/ 2794000 w 2794000"/>
              <a:gd name="connsiteY4" fmla="*/ 2074334 h 2074334"/>
              <a:gd name="connsiteX0" fmla="*/ 0 w 2794000"/>
              <a:gd name="connsiteY0" fmla="*/ 0 h 2074334"/>
              <a:gd name="connsiteX1" fmla="*/ 1786467 w 2794000"/>
              <a:gd name="connsiteY1" fmla="*/ 1752600 h 2074334"/>
              <a:gd name="connsiteX2" fmla="*/ 2362200 w 2794000"/>
              <a:gd name="connsiteY2" fmla="*/ 1981200 h 2074334"/>
              <a:gd name="connsiteX3" fmla="*/ 2794000 w 2794000"/>
              <a:gd name="connsiteY3" fmla="*/ 2074334 h 2074334"/>
              <a:gd name="connsiteX4" fmla="*/ 2794000 w 2794000"/>
              <a:gd name="connsiteY4" fmla="*/ 2074334 h 2074334"/>
              <a:gd name="connsiteX0" fmla="*/ 0 w 2794000"/>
              <a:gd name="connsiteY0" fmla="*/ 0 h 2074334"/>
              <a:gd name="connsiteX1" fmla="*/ 1786467 w 2794000"/>
              <a:gd name="connsiteY1" fmla="*/ 1752600 h 2074334"/>
              <a:gd name="connsiteX2" fmla="*/ 2362200 w 2794000"/>
              <a:gd name="connsiteY2" fmla="*/ 1981200 h 2074334"/>
              <a:gd name="connsiteX3" fmla="*/ 2794000 w 2794000"/>
              <a:gd name="connsiteY3" fmla="*/ 2074334 h 2074334"/>
              <a:gd name="connsiteX4" fmla="*/ 2794000 w 2794000"/>
              <a:gd name="connsiteY4" fmla="*/ 2074334 h 2074334"/>
              <a:gd name="connsiteX0" fmla="*/ 0 w 2794000"/>
              <a:gd name="connsiteY0" fmla="*/ 0 h 2074334"/>
              <a:gd name="connsiteX1" fmla="*/ 1786467 w 2794000"/>
              <a:gd name="connsiteY1" fmla="*/ 1752600 h 2074334"/>
              <a:gd name="connsiteX2" fmla="*/ 2362200 w 2794000"/>
              <a:gd name="connsiteY2" fmla="*/ 1981200 h 2074334"/>
              <a:gd name="connsiteX3" fmla="*/ 2794000 w 2794000"/>
              <a:gd name="connsiteY3" fmla="*/ 2074334 h 2074334"/>
              <a:gd name="connsiteX4" fmla="*/ 2794000 w 2794000"/>
              <a:gd name="connsiteY4" fmla="*/ 2074334 h 2074334"/>
              <a:gd name="connsiteX0" fmla="*/ 0 w 2844800"/>
              <a:gd name="connsiteY0" fmla="*/ 0 h 1659467"/>
              <a:gd name="connsiteX1" fmla="*/ 1837267 w 2844800"/>
              <a:gd name="connsiteY1" fmla="*/ 1337733 h 1659467"/>
              <a:gd name="connsiteX2" fmla="*/ 2413000 w 2844800"/>
              <a:gd name="connsiteY2" fmla="*/ 1566333 h 1659467"/>
              <a:gd name="connsiteX3" fmla="*/ 2844800 w 2844800"/>
              <a:gd name="connsiteY3" fmla="*/ 1659467 h 1659467"/>
              <a:gd name="connsiteX4" fmla="*/ 2844800 w 2844800"/>
              <a:gd name="connsiteY4" fmla="*/ 1659467 h 1659467"/>
              <a:gd name="connsiteX0" fmla="*/ 0 w 2844800"/>
              <a:gd name="connsiteY0" fmla="*/ 0 h 1659467"/>
              <a:gd name="connsiteX1" fmla="*/ 1837267 w 2844800"/>
              <a:gd name="connsiteY1" fmla="*/ 1337733 h 1659467"/>
              <a:gd name="connsiteX2" fmla="*/ 2413000 w 2844800"/>
              <a:gd name="connsiteY2" fmla="*/ 1566333 h 1659467"/>
              <a:gd name="connsiteX3" fmla="*/ 2844800 w 2844800"/>
              <a:gd name="connsiteY3" fmla="*/ 1659467 h 1659467"/>
              <a:gd name="connsiteX4" fmla="*/ 2844800 w 2844800"/>
              <a:gd name="connsiteY4" fmla="*/ 1659467 h 1659467"/>
              <a:gd name="connsiteX0" fmla="*/ 0 w 2844800"/>
              <a:gd name="connsiteY0" fmla="*/ 0 h 1659467"/>
              <a:gd name="connsiteX1" fmla="*/ 1837267 w 2844800"/>
              <a:gd name="connsiteY1" fmla="*/ 1337733 h 1659467"/>
              <a:gd name="connsiteX2" fmla="*/ 2413000 w 2844800"/>
              <a:gd name="connsiteY2" fmla="*/ 1566333 h 1659467"/>
              <a:gd name="connsiteX3" fmla="*/ 2844800 w 2844800"/>
              <a:gd name="connsiteY3" fmla="*/ 1659467 h 1659467"/>
              <a:gd name="connsiteX4" fmla="*/ 2844800 w 2844800"/>
              <a:gd name="connsiteY4" fmla="*/ 1659467 h 1659467"/>
              <a:gd name="connsiteX0" fmla="*/ 0 w 2844800"/>
              <a:gd name="connsiteY0" fmla="*/ 0 h 1659467"/>
              <a:gd name="connsiteX1" fmla="*/ 1837267 w 2844800"/>
              <a:gd name="connsiteY1" fmla="*/ 1337733 h 1659467"/>
              <a:gd name="connsiteX2" fmla="*/ 2413000 w 2844800"/>
              <a:gd name="connsiteY2" fmla="*/ 1566333 h 1659467"/>
              <a:gd name="connsiteX3" fmla="*/ 2844800 w 2844800"/>
              <a:gd name="connsiteY3" fmla="*/ 1659467 h 1659467"/>
              <a:gd name="connsiteX4" fmla="*/ 2844800 w 2844800"/>
              <a:gd name="connsiteY4" fmla="*/ 1659467 h 1659467"/>
              <a:gd name="connsiteX0" fmla="*/ 0 w 2844800"/>
              <a:gd name="connsiteY0" fmla="*/ 0 h 1659467"/>
              <a:gd name="connsiteX1" fmla="*/ 1837267 w 2844800"/>
              <a:gd name="connsiteY1" fmla="*/ 1337733 h 1659467"/>
              <a:gd name="connsiteX2" fmla="*/ 2413000 w 2844800"/>
              <a:gd name="connsiteY2" fmla="*/ 1566333 h 1659467"/>
              <a:gd name="connsiteX3" fmla="*/ 2844800 w 2844800"/>
              <a:gd name="connsiteY3" fmla="*/ 1659467 h 1659467"/>
              <a:gd name="connsiteX4" fmla="*/ 2844800 w 2844800"/>
              <a:gd name="connsiteY4" fmla="*/ 1659467 h 165946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844800" h="1659467">
                <a:moveTo>
                  <a:pt x="0" y="0"/>
                </a:moveTo>
                <a:cubicBezTo>
                  <a:pt x="506941" y="733425"/>
                  <a:pt x="1524000" y="1187803"/>
                  <a:pt x="1837267" y="1337733"/>
                </a:cubicBezTo>
                <a:cubicBezTo>
                  <a:pt x="2150534" y="1487663"/>
                  <a:pt x="2185811" y="1500011"/>
                  <a:pt x="2413000" y="1566333"/>
                </a:cubicBezTo>
                <a:cubicBezTo>
                  <a:pt x="2640189" y="1632655"/>
                  <a:pt x="2844800" y="1659467"/>
                  <a:pt x="2844800" y="1659467"/>
                </a:cubicBezTo>
                <a:lnTo>
                  <a:pt x="2844800" y="1659467"/>
                </a:lnTo>
              </a:path>
            </a:pathLst>
          </a:custGeom>
          <a:ln>
            <a:solidFill>
              <a:srgbClr val="FF0000"/>
            </a:solidFill>
            <a:prstDash val="lgDashDotDot"/>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cxnSp>
        <p:nvCxnSpPr>
          <p:cNvPr id="31" name="Straight Connector 30"/>
          <p:cNvCxnSpPr/>
          <p:nvPr/>
        </p:nvCxnSpPr>
        <p:spPr>
          <a:xfrm flipH="1" flipV="1">
            <a:off x="1600200" y="2133600"/>
            <a:ext cx="838200" cy="2819400"/>
          </a:xfrm>
          <a:prstGeom prst="line">
            <a:avLst/>
          </a:prstGeom>
          <a:ln>
            <a:solidFill>
              <a:srgbClr val="FF0000"/>
            </a:solidFill>
            <a:prstDash val="lgDashDotDot"/>
          </a:ln>
          <a:effectLst/>
        </p:spPr>
        <p:style>
          <a:lnRef idx="2">
            <a:schemeClr val="accent1"/>
          </a:lnRef>
          <a:fillRef idx="0">
            <a:schemeClr val="accent1"/>
          </a:fillRef>
          <a:effectRef idx="1">
            <a:schemeClr val="accent1"/>
          </a:effectRef>
          <a:fontRef idx="minor">
            <a:schemeClr val="tx1"/>
          </a:fontRef>
        </p:style>
      </p:cxnSp>
      <p:cxnSp>
        <p:nvCxnSpPr>
          <p:cNvPr id="36" name="Straight Connector 35"/>
          <p:cNvCxnSpPr/>
          <p:nvPr/>
        </p:nvCxnSpPr>
        <p:spPr>
          <a:xfrm flipH="1">
            <a:off x="1447800" y="3962400"/>
            <a:ext cx="685800" cy="0"/>
          </a:xfrm>
          <a:prstGeom prst="line">
            <a:avLst/>
          </a:prstGeom>
          <a:ln>
            <a:solidFill>
              <a:srgbClr val="FF0000"/>
            </a:solidFill>
            <a:prstDash val="dash"/>
          </a:ln>
          <a:effectLst/>
        </p:spPr>
        <p:style>
          <a:lnRef idx="2">
            <a:schemeClr val="accent1"/>
          </a:lnRef>
          <a:fillRef idx="0">
            <a:schemeClr val="accent1"/>
          </a:fillRef>
          <a:effectRef idx="1">
            <a:schemeClr val="accent1"/>
          </a:effectRef>
          <a:fontRef idx="minor">
            <a:schemeClr val="tx1"/>
          </a:fontRef>
        </p:style>
      </p:cxnSp>
      <p:cxnSp>
        <p:nvCxnSpPr>
          <p:cNvPr id="37" name="Straight Connector 36"/>
          <p:cNvCxnSpPr/>
          <p:nvPr/>
        </p:nvCxnSpPr>
        <p:spPr>
          <a:xfrm>
            <a:off x="2133600" y="3962400"/>
            <a:ext cx="0" cy="1219200"/>
          </a:xfrm>
          <a:prstGeom prst="line">
            <a:avLst/>
          </a:prstGeom>
          <a:ln>
            <a:solidFill>
              <a:srgbClr val="FF0000"/>
            </a:solidFill>
            <a:prstDash val="dash"/>
          </a:ln>
          <a:effectLst/>
        </p:spPr>
        <p:style>
          <a:lnRef idx="2">
            <a:schemeClr val="accent1"/>
          </a:lnRef>
          <a:fillRef idx="0">
            <a:schemeClr val="accent1"/>
          </a:fillRef>
          <a:effectRef idx="1">
            <a:schemeClr val="accent1"/>
          </a:effectRef>
          <a:fontRef idx="minor">
            <a:schemeClr val="tx1"/>
          </a:fontRef>
        </p:style>
      </p:cxnSp>
      <p:cxnSp>
        <p:nvCxnSpPr>
          <p:cNvPr id="39" name="Straight Connector 38"/>
          <p:cNvCxnSpPr/>
          <p:nvPr/>
        </p:nvCxnSpPr>
        <p:spPr>
          <a:xfrm flipH="1" flipV="1">
            <a:off x="1896535" y="2032000"/>
            <a:ext cx="2065865" cy="2980267"/>
          </a:xfrm>
          <a:prstGeom prst="line">
            <a:avLst/>
          </a:prstGeom>
          <a:ln>
            <a:solidFill>
              <a:srgbClr val="3366FF"/>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44" name="Straight Connector 43"/>
          <p:cNvCxnSpPr/>
          <p:nvPr/>
        </p:nvCxnSpPr>
        <p:spPr>
          <a:xfrm flipH="1">
            <a:off x="1447800" y="4495800"/>
            <a:ext cx="2133600" cy="0"/>
          </a:xfrm>
          <a:prstGeom prst="line">
            <a:avLst/>
          </a:prstGeom>
          <a:ln>
            <a:solidFill>
              <a:srgbClr val="3366FF"/>
            </a:solidFill>
            <a:prstDash val="dash"/>
          </a:ln>
          <a:effectLst/>
        </p:spPr>
        <p:style>
          <a:lnRef idx="2">
            <a:schemeClr val="accent1"/>
          </a:lnRef>
          <a:fillRef idx="0">
            <a:schemeClr val="accent1"/>
          </a:fillRef>
          <a:effectRef idx="1">
            <a:schemeClr val="accent1"/>
          </a:effectRef>
          <a:fontRef idx="minor">
            <a:schemeClr val="tx1"/>
          </a:fontRef>
        </p:style>
      </p:cxnSp>
      <p:cxnSp>
        <p:nvCxnSpPr>
          <p:cNvPr id="46" name="Straight Connector 45"/>
          <p:cNvCxnSpPr/>
          <p:nvPr/>
        </p:nvCxnSpPr>
        <p:spPr>
          <a:xfrm>
            <a:off x="3581400" y="4495800"/>
            <a:ext cx="0" cy="685800"/>
          </a:xfrm>
          <a:prstGeom prst="line">
            <a:avLst/>
          </a:prstGeom>
          <a:ln>
            <a:solidFill>
              <a:srgbClr val="3366FF"/>
            </a:solidFill>
            <a:prstDash val="dash"/>
          </a:ln>
          <a:effectLst/>
        </p:spPr>
        <p:style>
          <a:lnRef idx="2">
            <a:schemeClr val="accent1"/>
          </a:lnRef>
          <a:fillRef idx="0">
            <a:schemeClr val="accent1"/>
          </a:fillRef>
          <a:effectRef idx="1">
            <a:schemeClr val="accent1"/>
          </a:effectRef>
          <a:fontRef idx="minor">
            <a:schemeClr val="tx1"/>
          </a:fontRef>
        </p:style>
      </p:cxnSp>
      <p:sp>
        <p:nvSpPr>
          <p:cNvPr id="23" name="Oval 22"/>
          <p:cNvSpPr/>
          <p:nvPr/>
        </p:nvSpPr>
        <p:spPr>
          <a:xfrm>
            <a:off x="2101850" y="3917950"/>
            <a:ext cx="76200" cy="76200"/>
          </a:xfrm>
          <a:prstGeom prst="ellipse">
            <a:avLst/>
          </a:prstGeom>
          <a:solidFill>
            <a:schemeClr val="bg1"/>
          </a:solidFill>
          <a:ln w="25400">
            <a:solidFill>
              <a:srgbClr val="FF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9" name="Oval 48"/>
          <p:cNvSpPr/>
          <p:nvPr/>
        </p:nvSpPr>
        <p:spPr>
          <a:xfrm>
            <a:off x="3556000" y="4451350"/>
            <a:ext cx="76200" cy="76200"/>
          </a:xfrm>
          <a:prstGeom prst="ellipse">
            <a:avLst/>
          </a:prstGeom>
          <a:solidFill>
            <a:schemeClr val="bg1"/>
          </a:solidFill>
          <a:ln w="25400">
            <a:solidFill>
              <a:srgbClr val="3366F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3" name="Oval 52"/>
          <p:cNvSpPr/>
          <p:nvPr/>
        </p:nvSpPr>
        <p:spPr>
          <a:xfrm>
            <a:off x="2743200" y="4454525"/>
            <a:ext cx="76200" cy="76200"/>
          </a:xfrm>
          <a:prstGeom prst="ellipse">
            <a:avLst/>
          </a:prstGeom>
          <a:solidFill>
            <a:schemeClr val="bg1"/>
          </a:solidFill>
          <a:ln w="25400">
            <a:solidFill>
              <a:srgbClr val="3366F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4" name="Oval 53"/>
          <p:cNvSpPr/>
          <p:nvPr/>
        </p:nvSpPr>
        <p:spPr>
          <a:xfrm>
            <a:off x="2263775" y="4448175"/>
            <a:ext cx="76200" cy="76200"/>
          </a:xfrm>
          <a:prstGeom prst="ellipse">
            <a:avLst/>
          </a:prstGeom>
          <a:solidFill>
            <a:schemeClr val="bg1"/>
          </a:solidFill>
          <a:ln w="25400">
            <a:solidFill>
              <a:srgbClr val="3366F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5" name="Oval 54"/>
          <p:cNvSpPr/>
          <p:nvPr/>
        </p:nvSpPr>
        <p:spPr>
          <a:xfrm>
            <a:off x="2254250" y="3314700"/>
            <a:ext cx="76200" cy="76200"/>
          </a:xfrm>
          <a:prstGeom prst="ellipse">
            <a:avLst/>
          </a:prstGeom>
          <a:solidFill>
            <a:schemeClr val="bg1"/>
          </a:solidFill>
          <a:ln w="25400">
            <a:solidFill>
              <a:srgbClr val="008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6" name="TextBox 55"/>
          <p:cNvSpPr txBox="1"/>
          <p:nvPr/>
        </p:nvSpPr>
        <p:spPr>
          <a:xfrm>
            <a:off x="1752600" y="5105400"/>
            <a:ext cx="609600" cy="553998"/>
          </a:xfrm>
          <a:prstGeom prst="rect">
            <a:avLst/>
          </a:prstGeom>
          <a:noFill/>
        </p:spPr>
        <p:txBody>
          <a:bodyPr wrap="square" rtlCol="0">
            <a:spAutoFit/>
          </a:bodyPr>
          <a:lstStyle/>
          <a:p>
            <a:r>
              <a:rPr lang="en-US" dirty="0">
                <a:solidFill>
                  <a:srgbClr val="FF0000"/>
                </a:solidFill>
              </a:rPr>
              <a:t>Q</a:t>
            </a:r>
            <a:r>
              <a:rPr lang="en-US" baseline="-25000" dirty="0">
                <a:solidFill>
                  <a:srgbClr val="FF0000"/>
                </a:solidFill>
              </a:rPr>
              <a:t>0</a:t>
            </a:r>
            <a:r>
              <a:rPr lang="en-US" baseline="30000" dirty="0">
                <a:solidFill>
                  <a:srgbClr val="FF0000"/>
                </a:solidFill>
              </a:rPr>
              <a:t>C</a:t>
            </a:r>
          </a:p>
          <a:p>
            <a:endParaRPr lang="en-US" baseline="-25000" dirty="0">
              <a:solidFill>
                <a:srgbClr val="008000"/>
              </a:solidFill>
            </a:endParaRPr>
          </a:p>
        </p:txBody>
      </p:sp>
      <p:sp>
        <p:nvSpPr>
          <p:cNvPr id="57" name="TextBox 56"/>
          <p:cNvSpPr txBox="1"/>
          <p:nvPr/>
        </p:nvSpPr>
        <p:spPr>
          <a:xfrm>
            <a:off x="3276600" y="5105400"/>
            <a:ext cx="609600" cy="553998"/>
          </a:xfrm>
          <a:prstGeom prst="rect">
            <a:avLst/>
          </a:prstGeom>
          <a:noFill/>
        </p:spPr>
        <p:txBody>
          <a:bodyPr wrap="square" rtlCol="0">
            <a:spAutoFit/>
          </a:bodyPr>
          <a:lstStyle/>
          <a:p>
            <a:r>
              <a:rPr lang="en-US" dirty="0">
                <a:solidFill>
                  <a:srgbClr val="FF0000"/>
                </a:solidFill>
              </a:rPr>
              <a:t>Q</a:t>
            </a:r>
            <a:r>
              <a:rPr lang="en-US" baseline="-25000" dirty="0">
                <a:solidFill>
                  <a:srgbClr val="FF0000"/>
                </a:solidFill>
              </a:rPr>
              <a:t>1</a:t>
            </a:r>
            <a:r>
              <a:rPr lang="en-US" baseline="30000" dirty="0">
                <a:solidFill>
                  <a:srgbClr val="FF0000"/>
                </a:solidFill>
              </a:rPr>
              <a:t>C</a:t>
            </a:r>
          </a:p>
          <a:p>
            <a:endParaRPr lang="en-US" baseline="-25000" dirty="0">
              <a:solidFill>
                <a:srgbClr val="008000"/>
              </a:solidFill>
            </a:endParaRPr>
          </a:p>
        </p:txBody>
      </p:sp>
      <p:sp>
        <p:nvSpPr>
          <p:cNvPr id="58" name="TextBox 57"/>
          <p:cNvSpPr txBox="1"/>
          <p:nvPr/>
        </p:nvSpPr>
        <p:spPr>
          <a:xfrm>
            <a:off x="1219200" y="5105400"/>
            <a:ext cx="609600" cy="553998"/>
          </a:xfrm>
          <a:prstGeom prst="rect">
            <a:avLst/>
          </a:prstGeom>
          <a:noFill/>
        </p:spPr>
        <p:txBody>
          <a:bodyPr wrap="square" rtlCol="0">
            <a:spAutoFit/>
          </a:bodyPr>
          <a:lstStyle/>
          <a:p>
            <a:r>
              <a:rPr lang="en-US" dirty="0">
                <a:solidFill>
                  <a:srgbClr val="008000"/>
                </a:solidFill>
              </a:rPr>
              <a:t>Q</a:t>
            </a:r>
            <a:r>
              <a:rPr lang="en-US" baseline="-25000" dirty="0">
                <a:solidFill>
                  <a:srgbClr val="008000"/>
                </a:solidFill>
              </a:rPr>
              <a:t>1</a:t>
            </a:r>
            <a:r>
              <a:rPr lang="en-US" baseline="30000" dirty="0">
                <a:solidFill>
                  <a:srgbClr val="008000"/>
                </a:solidFill>
              </a:rPr>
              <a:t>U</a:t>
            </a:r>
          </a:p>
          <a:p>
            <a:endParaRPr lang="en-US" baseline="-25000" dirty="0">
              <a:solidFill>
                <a:srgbClr val="008000"/>
              </a:solidFill>
            </a:endParaRPr>
          </a:p>
        </p:txBody>
      </p:sp>
      <p:sp>
        <p:nvSpPr>
          <p:cNvPr id="59" name="TextBox 58"/>
          <p:cNvSpPr txBox="1"/>
          <p:nvPr/>
        </p:nvSpPr>
        <p:spPr>
          <a:xfrm>
            <a:off x="990600" y="3810000"/>
            <a:ext cx="533400" cy="369332"/>
          </a:xfrm>
          <a:prstGeom prst="rect">
            <a:avLst/>
          </a:prstGeom>
          <a:noFill/>
        </p:spPr>
        <p:txBody>
          <a:bodyPr wrap="square" rtlCol="0">
            <a:spAutoFit/>
          </a:bodyPr>
          <a:lstStyle/>
          <a:p>
            <a:r>
              <a:rPr lang="en-US" dirty="0">
                <a:solidFill>
                  <a:srgbClr val="FF0000"/>
                </a:solidFill>
              </a:rPr>
              <a:t>P</a:t>
            </a:r>
            <a:r>
              <a:rPr lang="en-US" baseline="-25000" dirty="0">
                <a:solidFill>
                  <a:srgbClr val="FF0000"/>
                </a:solidFill>
              </a:rPr>
              <a:t>0</a:t>
            </a:r>
            <a:r>
              <a:rPr lang="en-US" baseline="30000" dirty="0">
                <a:solidFill>
                  <a:srgbClr val="FF0000"/>
                </a:solidFill>
              </a:rPr>
              <a:t>C</a:t>
            </a:r>
          </a:p>
        </p:txBody>
      </p:sp>
      <p:sp>
        <p:nvSpPr>
          <p:cNvPr id="60" name="TextBox 59"/>
          <p:cNvSpPr txBox="1"/>
          <p:nvPr/>
        </p:nvSpPr>
        <p:spPr>
          <a:xfrm>
            <a:off x="914400" y="4343400"/>
            <a:ext cx="609600" cy="369332"/>
          </a:xfrm>
          <a:prstGeom prst="rect">
            <a:avLst/>
          </a:prstGeom>
          <a:noFill/>
        </p:spPr>
        <p:txBody>
          <a:bodyPr wrap="square" rtlCol="0">
            <a:spAutoFit/>
          </a:bodyPr>
          <a:lstStyle/>
          <a:p>
            <a:r>
              <a:rPr lang="en-US" dirty="0">
                <a:solidFill>
                  <a:srgbClr val="3366FF"/>
                </a:solidFill>
              </a:rPr>
              <a:t>P</a:t>
            </a:r>
            <a:r>
              <a:rPr lang="en-US" baseline="-25000" dirty="0">
                <a:solidFill>
                  <a:srgbClr val="3366FF"/>
                </a:solidFill>
              </a:rPr>
              <a:t>1</a:t>
            </a:r>
            <a:r>
              <a:rPr lang="en-US" baseline="30000" dirty="0">
                <a:solidFill>
                  <a:srgbClr val="3366FF"/>
                </a:solidFill>
              </a:rPr>
              <a:t>W</a:t>
            </a:r>
          </a:p>
        </p:txBody>
      </p:sp>
      <p:sp>
        <p:nvSpPr>
          <p:cNvPr id="61" name="TextBox 60"/>
          <p:cNvSpPr txBox="1"/>
          <p:nvPr/>
        </p:nvSpPr>
        <p:spPr>
          <a:xfrm>
            <a:off x="2362200" y="4800600"/>
            <a:ext cx="533400" cy="369332"/>
          </a:xfrm>
          <a:prstGeom prst="rect">
            <a:avLst/>
          </a:prstGeom>
          <a:noFill/>
        </p:spPr>
        <p:txBody>
          <a:bodyPr wrap="square" rtlCol="0">
            <a:spAutoFit/>
          </a:bodyPr>
          <a:lstStyle/>
          <a:p>
            <a:r>
              <a:rPr lang="en-US" dirty="0">
                <a:solidFill>
                  <a:srgbClr val="FF0000"/>
                </a:solidFill>
              </a:rPr>
              <a:t>D</a:t>
            </a:r>
            <a:r>
              <a:rPr lang="en-US" baseline="30000" dirty="0">
                <a:solidFill>
                  <a:srgbClr val="FF0000"/>
                </a:solidFill>
              </a:rPr>
              <a:t>C</a:t>
            </a:r>
          </a:p>
        </p:txBody>
      </p:sp>
      <p:sp>
        <p:nvSpPr>
          <p:cNvPr id="62" name="TextBox 61"/>
          <p:cNvSpPr txBox="1"/>
          <p:nvPr/>
        </p:nvSpPr>
        <p:spPr>
          <a:xfrm>
            <a:off x="3886200" y="4800600"/>
            <a:ext cx="1447800" cy="369332"/>
          </a:xfrm>
          <a:prstGeom prst="rect">
            <a:avLst/>
          </a:prstGeom>
          <a:noFill/>
        </p:spPr>
        <p:txBody>
          <a:bodyPr wrap="square" rtlCol="0">
            <a:spAutoFit/>
          </a:bodyPr>
          <a:lstStyle/>
          <a:p>
            <a:r>
              <a:rPr lang="en-US" dirty="0">
                <a:solidFill>
                  <a:srgbClr val="3366FF"/>
                </a:solidFill>
              </a:rPr>
              <a:t>D</a:t>
            </a:r>
            <a:r>
              <a:rPr lang="en-US" baseline="30000" dirty="0">
                <a:solidFill>
                  <a:srgbClr val="3366FF"/>
                </a:solidFill>
              </a:rPr>
              <a:t>W</a:t>
            </a:r>
            <a:r>
              <a:rPr lang="en-US" dirty="0">
                <a:solidFill>
                  <a:srgbClr val="3366FF"/>
                </a:solidFill>
              </a:rPr>
              <a:t>=D</a:t>
            </a:r>
            <a:r>
              <a:rPr lang="en-US" baseline="30000" dirty="0">
                <a:solidFill>
                  <a:srgbClr val="3366FF"/>
                </a:solidFill>
              </a:rPr>
              <a:t>C</a:t>
            </a:r>
            <a:r>
              <a:rPr lang="en-US" dirty="0">
                <a:solidFill>
                  <a:srgbClr val="3366FF"/>
                </a:solidFill>
              </a:rPr>
              <a:t>+D</a:t>
            </a:r>
            <a:r>
              <a:rPr lang="en-US" baseline="30000" dirty="0">
                <a:solidFill>
                  <a:srgbClr val="3366FF"/>
                </a:solidFill>
              </a:rPr>
              <a:t>U</a:t>
            </a:r>
          </a:p>
        </p:txBody>
      </p:sp>
      <p:sp>
        <p:nvSpPr>
          <p:cNvPr id="63" name="TextBox 62"/>
          <p:cNvSpPr txBox="1"/>
          <p:nvPr/>
        </p:nvSpPr>
        <p:spPr>
          <a:xfrm>
            <a:off x="4114800" y="4343400"/>
            <a:ext cx="685800" cy="369332"/>
          </a:xfrm>
          <a:prstGeom prst="rect">
            <a:avLst/>
          </a:prstGeom>
          <a:noFill/>
        </p:spPr>
        <p:txBody>
          <a:bodyPr wrap="square" rtlCol="0">
            <a:spAutoFit/>
          </a:bodyPr>
          <a:lstStyle/>
          <a:p>
            <a:r>
              <a:rPr lang="en-US" dirty="0">
                <a:solidFill>
                  <a:srgbClr val="FF0000"/>
                </a:solidFill>
              </a:rPr>
              <a:t>AC</a:t>
            </a:r>
            <a:r>
              <a:rPr lang="en-US" baseline="30000" dirty="0">
                <a:solidFill>
                  <a:srgbClr val="FF0000"/>
                </a:solidFill>
              </a:rPr>
              <a:t>C</a:t>
            </a:r>
          </a:p>
        </p:txBody>
      </p:sp>
      <p:cxnSp>
        <p:nvCxnSpPr>
          <p:cNvPr id="64" name="Straight Arrow Connector 63"/>
          <p:cNvCxnSpPr/>
          <p:nvPr/>
        </p:nvCxnSpPr>
        <p:spPr>
          <a:xfrm>
            <a:off x="1752600" y="3962400"/>
            <a:ext cx="0" cy="533400"/>
          </a:xfrm>
          <a:prstGeom prst="straightConnector1">
            <a:avLst/>
          </a:prstGeom>
          <a:ln w="25400">
            <a:solidFill>
              <a:srgbClr val="FF0000"/>
            </a:solidFill>
            <a:tailEnd type="arrow" w="sm" len="sm"/>
          </a:ln>
          <a:effectLst/>
        </p:spPr>
        <p:style>
          <a:lnRef idx="2">
            <a:schemeClr val="accent1"/>
          </a:lnRef>
          <a:fillRef idx="0">
            <a:schemeClr val="accent1"/>
          </a:fillRef>
          <a:effectRef idx="1">
            <a:schemeClr val="accent1"/>
          </a:effectRef>
          <a:fontRef idx="minor">
            <a:schemeClr val="tx1"/>
          </a:fontRef>
        </p:style>
      </p:cxnSp>
      <p:cxnSp>
        <p:nvCxnSpPr>
          <p:cNvPr id="65" name="Straight Arrow Connector 64"/>
          <p:cNvCxnSpPr/>
          <p:nvPr/>
        </p:nvCxnSpPr>
        <p:spPr>
          <a:xfrm>
            <a:off x="1600200" y="3352800"/>
            <a:ext cx="0" cy="1143000"/>
          </a:xfrm>
          <a:prstGeom prst="straightConnector1">
            <a:avLst/>
          </a:prstGeom>
          <a:ln w="25400">
            <a:solidFill>
              <a:srgbClr val="008000"/>
            </a:solidFill>
            <a:tailEnd type="arrow" w="sm" len="sm"/>
          </a:ln>
          <a:effectLst/>
        </p:spPr>
        <p:style>
          <a:lnRef idx="2">
            <a:schemeClr val="accent1"/>
          </a:lnRef>
          <a:fillRef idx="0">
            <a:schemeClr val="accent1"/>
          </a:fillRef>
          <a:effectRef idx="1">
            <a:schemeClr val="accent1"/>
          </a:effectRef>
          <a:fontRef idx="minor">
            <a:schemeClr val="tx1"/>
          </a:fontRef>
        </p:style>
      </p:cxnSp>
      <p:sp>
        <p:nvSpPr>
          <p:cNvPr id="67" name="Content Placeholder 2"/>
          <p:cNvSpPr txBox="1">
            <a:spLocks/>
          </p:cNvSpPr>
          <p:nvPr/>
        </p:nvSpPr>
        <p:spPr bwMode="auto">
          <a:xfrm>
            <a:off x="4893734" y="5198533"/>
            <a:ext cx="3886200" cy="1253067"/>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sz="3200">
                <a:solidFill>
                  <a:schemeClr val="tx1"/>
                </a:solidFill>
                <a:latin typeface="+mn-lt"/>
                <a:ea typeface="ＭＳ Ｐゴシック" charset="-128"/>
                <a:cs typeface="ＭＳ Ｐゴシック" charset="-128"/>
              </a:defRPr>
            </a:lvl1pPr>
            <a:lvl2pPr marL="742950" indent="-285750" algn="l" rtl="0" eaLnBrk="0" fontAlgn="base" hangingPunct="0">
              <a:spcBef>
                <a:spcPct val="20000"/>
              </a:spcBef>
              <a:spcAft>
                <a:spcPct val="0"/>
              </a:spcAft>
              <a:buChar char="–"/>
              <a:defRPr sz="2800">
                <a:solidFill>
                  <a:schemeClr val="tx1"/>
                </a:solidFill>
                <a:latin typeface="+mn-lt"/>
                <a:ea typeface="ＭＳ Ｐゴシック" charset="-128"/>
              </a:defRPr>
            </a:lvl2pPr>
            <a:lvl3pPr marL="1143000" indent="-228600" algn="l" rtl="0" eaLnBrk="0" fontAlgn="base" hangingPunct="0">
              <a:spcBef>
                <a:spcPct val="20000"/>
              </a:spcBef>
              <a:spcAft>
                <a:spcPct val="0"/>
              </a:spcAft>
              <a:buChar char="•"/>
              <a:defRPr sz="2400">
                <a:solidFill>
                  <a:schemeClr val="tx1"/>
                </a:solidFill>
                <a:latin typeface="+mn-lt"/>
                <a:ea typeface="ＭＳ Ｐゴシック" charset="-128"/>
              </a:defRPr>
            </a:lvl3pPr>
            <a:lvl4pPr marL="1600200" indent="-228600" algn="l" rtl="0" eaLnBrk="0" fontAlgn="base" hangingPunct="0">
              <a:spcBef>
                <a:spcPct val="20000"/>
              </a:spcBef>
              <a:spcAft>
                <a:spcPct val="0"/>
              </a:spcAft>
              <a:buChar char="–"/>
              <a:defRPr sz="2000">
                <a:solidFill>
                  <a:schemeClr val="tx1"/>
                </a:solidFill>
                <a:latin typeface="+mn-lt"/>
                <a:ea typeface="ＭＳ Ｐゴシック" charset="-128"/>
              </a:defRPr>
            </a:lvl4pPr>
            <a:lvl5pPr marL="2057400" indent="-228600" algn="l" rtl="0" eaLnBrk="0" fontAlgn="base" hangingPunct="0">
              <a:spcBef>
                <a:spcPct val="20000"/>
              </a:spcBef>
              <a:spcAft>
                <a:spcPct val="0"/>
              </a:spcAft>
              <a:buChar char="»"/>
              <a:defRPr sz="2000">
                <a:solidFill>
                  <a:schemeClr val="tx1"/>
                </a:solidFill>
                <a:latin typeface="+mn-lt"/>
                <a:ea typeface="ＭＳ Ｐゴシック" charset="-128"/>
              </a:defRPr>
            </a:lvl5pPr>
            <a:lvl6pPr marL="2514600" indent="-228600" algn="l" rtl="0" fontAlgn="base">
              <a:spcBef>
                <a:spcPct val="20000"/>
              </a:spcBef>
              <a:spcAft>
                <a:spcPct val="0"/>
              </a:spcAft>
              <a:buChar char="»"/>
              <a:defRPr sz="2000">
                <a:solidFill>
                  <a:schemeClr val="tx1"/>
                </a:solidFill>
                <a:latin typeface="+mn-lt"/>
                <a:ea typeface="ＭＳ Ｐゴシック" charset="-128"/>
              </a:defRPr>
            </a:lvl6pPr>
            <a:lvl7pPr marL="2971800" indent="-228600" algn="l" rtl="0" fontAlgn="base">
              <a:spcBef>
                <a:spcPct val="20000"/>
              </a:spcBef>
              <a:spcAft>
                <a:spcPct val="0"/>
              </a:spcAft>
              <a:buChar char="»"/>
              <a:defRPr sz="2000">
                <a:solidFill>
                  <a:schemeClr val="tx1"/>
                </a:solidFill>
                <a:latin typeface="+mn-lt"/>
                <a:ea typeface="ＭＳ Ｐゴシック" charset="-128"/>
              </a:defRPr>
            </a:lvl7pPr>
            <a:lvl8pPr marL="3429000" indent="-228600" algn="l" rtl="0" fontAlgn="base">
              <a:spcBef>
                <a:spcPct val="20000"/>
              </a:spcBef>
              <a:spcAft>
                <a:spcPct val="0"/>
              </a:spcAft>
              <a:buChar char="»"/>
              <a:defRPr sz="2000">
                <a:solidFill>
                  <a:schemeClr val="tx1"/>
                </a:solidFill>
                <a:latin typeface="+mn-lt"/>
                <a:ea typeface="ＭＳ Ｐゴシック" charset="-128"/>
              </a:defRPr>
            </a:lvl8pPr>
            <a:lvl9pPr marL="3886200" indent="-228600" algn="l" rtl="0" fontAlgn="base">
              <a:spcBef>
                <a:spcPct val="20000"/>
              </a:spcBef>
              <a:spcAft>
                <a:spcPct val="0"/>
              </a:spcAft>
              <a:buChar char="»"/>
              <a:defRPr sz="2000">
                <a:solidFill>
                  <a:schemeClr val="tx1"/>
                </a:solidFill>
                <a:latin typeface="+mn-lt"/>
                <a:ea typeface="ＭＳ Ｐゴシック" charset="-128"/>
              </a:defRPr>
            </a:lvl9pPr>
          </a:lstStyle>
          <a:p>
            <a:pPr marL="0" indent="0">
              <a:buNone/>
            </a:pPr>
            <a:r>
              <a:rPr lang="en-US" sz="1800" dirty="0">
                <a:solidFill>
                  <a:srgbClr val="660066"/>
                </a:solidFill>
              </a:rPr>
              <a:t>NOTE:  Here the country with lower AC curve also has lower autarky price and exports the good.  Those won’t always be the case.  See next.</a:t>
            </a:r>
          </a:p>
        </p:txBody>
      </p:sp>
      <p:sp>
        <p:nvSpPr>
          <p:cNvPr id="3" name="Footer Placeholder 2">
            <a:extLst>
              <a:ext uri="{FF2B5EF4-FFF2-40B4-BE49-F238E27FC236}">
                <a16:creationId xmlns:a16="http://schemas.microsoft.com/office/drawing/2014/main" id="{F80E6354-11B4-B44A-8A91-6E27B8619898}"/>
              </a:ext>
            </a:extLst>
          </p:cNvPr>
          <p:cNvSpPr>
            <a:spLocks noGrp="1"/>
          </p:cNvSpPr>
          <p:nvPr>
            <p:ph type="ftr" sz="quarter" idx="11"/>
          </p:nvPr>
        </p:nvSpPr>
        <p:spPr/>
        <p:txBody>
          <a:bodyPr/>
          <a:lstStyle/>
          <a:p>
            <a:pPr>
              <a:defRPr/>
            </a:pPr>
            <a:r>
              <a:rPr lang="en-US"/>
              <a:t>Class 18:  Scale Economies and Imperfect Competition</a:t>
            </a:r>
          </a:p>
        </p:txBody>
      </p:sp>
      <p:sp>
        <p:nvSpPr>
          <p:cNvPr id="4" name="Slide Number Placeholder 3">
            <a:extLst>
              <a:ext uri="{FF2B5EF4-FFF2-40B4-BE49-F238E27FC236}">
                <a16:creationId xmlns:a16="http://schemas.microsoft.com/office/drawing/2014/main" id="{943F1CC8-CAC2-EF46-BC64-64684E5B2111}"/>
              </a:ext>
            </a:extLst>
          </p:cNvPr>
          <p:cNvSpPr>
            <a:spLocks noGrp="1"/>
          </p:cNvSpPr>
          <p:nvPr>
            <p:ph type="sldNum" sz="quarter" idx="12"/>
          </p:nvPr>
        </p:nvSpPr>
        <p:spPr/>
        <p:txBody>
          <a:bodyPr/>
          <a:lstStyle/>
          <a:p>
            <a:pPr>
              <a:defRPr/>
            </a:pPr>
            <a:fld id="{659DFB22-C7E9-9E4B-8431-4E4E88AD005A}" type="slidenum">
              <a:rPr lang="en-US" smtClean="0"/>
              <a:pPr>
                <a:defRPr/>
              </a:pPr>
              <a:t>12</a:t>
            </a:fld>
            <a:endParaRPr lang="en-US"/>
          </a:p>
        </p:txBody>
      </p:sp>
    </p:spTree>
    <p:extLst>
      <p:ext uri="{BB962C8B-B14F-4D97-AF65-F5344CB8AC3E}">
        <p14:creationId xmlns:p14="http://schemas.microsoft.com/office/powerpoint/2010/main" val="11636005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6">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66">
                                            <p:txEl>
                                              <p:pRg st="2" end="2"/>
                                            </p:txEl>
                                          </p:spTgt>
                                        </p:tgtEl>
                                        <p:attrNameLst>
                                          <p:attrName>style.visibility</p:attrName>
                                        </p:attrNameLst>
                                      </p:cBhvr>
                                      <p:to>
                                        <p:strVal val="visible"/>
                                      </p:to>
                                    </p:set>
                                  </p:childTnLst>
                                </p:cTn>
                              </p:par>
                              <p:par>
                                <p:cTn id="9" presetID="1" presetClass="exit" presetSubtype="0" fill="hold" grpId="0" nodeType="withEffect">
                                  <p:stCondLst>
                                    <p:cond delay="0"/>
                                  </p:stCondLst>
                                  <p:childTnLst>
                                    <p:set>
                                      <p:cBhvr>
                                        <p:cTn id="10" dur="1" fill="hold">
                                          <p:stCondLst>
                                            <p:cond delay="0"/>
                                          </p:stCondLst>
                                        </p:cTn>
                                        <p:tgtEl>
                                          <p:spTgt spid="63"/>
                                        </p:tgtEl>
                                        <p:attrNameLst>
                                          <p:attrName>style.visibility</p:attrName>
                                        </p:attrNameLst>
                                      </p:cBhvr>
                                      <p:to>
                                        <p:strVal val="hidden"/>
                                      </p:to>
                                    </p:set>
                                  </p:childTnLst>
                                </p:cTn>
                              </p:par>
                              <p:par>
                                <p:cTn id="11" presetID="1" presetClass="exit" presetSubtype="0" fill="hold" grpId="0" nodeType="withEffect">
                                  <p:stCondLst>
                                    <p:cond delay="0"/>
                                  </p:stCondLst>
                                  <p:childTnLst>
                                    <p:set>
                                      <p:cBhvr>
                                        <p:cTn id="12" dur="1" fill="hold">
                                          <p:stCondLst>
                                            <p:cond delay="0"/>
                                          </p:stCondLst>
                                        </p:cTn>
                                        <p:tgtEl>
                                          <p:spTgt spid="30"/>
                                        </p:tgtEl>
                                        <p:attrNameLst>
                                          <p:attrName>style.visibility</p:attrName>
                                        </p:attrNameLst>
                                      </p:cBhvr>
                                      <p:to>
                                        <p:strVal val="hidden"/>
                                      </p:to>
                                    </p:set>
                                  </p:childTnLst>
                                </p:cTn>
                              </p:par>
                              <p:par>
                                <p:cTn id="13" presetID="1" presetClass="entr" presetSubtype="0" fill="hold" grpId="0" nodeType="withEffect">
                                  <p:stCondLst>
                                    <p:cond delay="0"/>
                                  </p:stCondLst>
                                  <p:childTnLst>
                                    <p:set>
                                      <p:cBhvr>
                                        <p:cTn id="14" dur="1" fill="hold">
                                          <p:stCondLst>
                                            <p:cond delay="0"/>
                                          </p:stCondLst>
                                        </p:cTn>
                                        <p:tgtEl>
                                          <p:spTgt spid="32"/>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41"/>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51"/>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45"/>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50"/>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47"/>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55"/>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66">
                                            <p:txEl>
                                              <p:pRg st="3" end="3"/>
                                            </p:txEl>
                                          </p:spTgt>
                                        </p:tgtEl>
                                        <p:attrNameLst>
                                          <p:attrName>style.visibility</p:attrName>
                                        </p:attrNameLst>
                                      </p:cBhvr>
                                      <p:to>
                                        <p:strVal val="visible"/>
                                      </p:to>
                                    </p:set>
                                  </p:childTnLst>
                                </p:cTn>
                              </p:par>
                              <p:par>
                                <p:cTn id="31" presetID="1" presetClass="exit" presetSubtype="0" fill="hold" grpId="0" nodeType="withEffect">
                                  <p:stCondLst>
                                    <p:cond delay="0"/>
                                  </p:stCondLst>
                                  <p:childTnLst>
                                    <p:set>
                                      <p:cBhvr>
                                        <p:cTn id="32" dur="1" fill="hold">
                                          <p:stCondLst>
                                            <p:cond delay="0"/>
                                          </p:stCondLst>
                                        </p:cTn>
                                        <p:tgtEl>
                                          <p:spTgt spid="34"/>
                                        </p:tgtEl>
                                        <p:attrNameLst>
                                          <p:attrName>style.visibility</p:attrName>
                                        </p:attrNameLst>
                                      </p:cBhvr>
                                      <p:to>
                                        <p:strVal val="hidden"/>
                                      </p:to>
                                    </p:set>
                                  </p:childTnLst>
                                </p:cTn>
                              </p:par>
                              <p:par>
                                <p:cTn id="33" presetID="1" presetClass="exit" presetSubtype="0" fill="hold" grpId="0" nodeType="withEffect">
                                  <p:stCondLst>
                                    <p:cond delay="0"/>
                                  </p:stCondLst>
                                  <p:childTnLst>
                                    <p:set>
                                      <p:cBhvr>
                                        <p:cTn id="34" dur="1" fill="hold">
                                          <p:stCondLst>
                                            <p:cond delay="0"/>
                                          </p:stCondLst>
                                        </p:cTn>
                                        <p:tgtEl>
                                          <p:spTgt spid="16"/>
                                        </p:tgtEl>
                                        <p:attrNameLst>
                                          <p:attrName>style.visibility</p:attrName>
                                        </p:attrNameLst>
                                      </p:cBhvr>
                                      <p:to>
                                        <p:strVal val="hidden"/>
                                      </p:to>
                                    </p:set>
                                  </p:childTnLst>
                                </p:cTn>
                              </p:par>
                              <p:par>
                                <p:cTn id="35" presetID="1" presetClass="exit" presetSubtype="0" fill="hold" grpId="1" nodeType="withEffect">
                                  <p:stCondLst>
                                    <p:cond delay="0"/>
                                  </p:stCondLst>
                                  <p:childTnLst>
                                    <p:set>
                                      <p:cBhvr>
                                        <p:cTn id="36" dur="1" fill="hold">
                                          <p:stCondLst>
                                            <p:cond delay="0"/>
                                          </p:stCondLst>
                                        </p:cTn>
                                        <p:tgtEl>
                                          <p:spTgt spid="32"/>
                                        </p:tgtEl>
                                        <p:attrNameLst>
                                          <p:attrName>style.visibility</p:attrName>
                                        </p:attrNameLst>
                                      </p:cBhvr>
                                      <p:to>
                                        <p:strVal val="hidden"/>
                                      </p:to>
                                    </p:set>
                                  </p:childTnLst>
                                </p:cTn>
                              </p:par>
                              <p:par>
                                <p:cTn id="37" presetID="1" presetClass="exit" presetSubtype="0" fill="hold" nodeType="withEffect">
                                  <p:stCondLst>
                                    <p:cond delay="0"/>
                                  </p:stCondLst>
                                  <p:childTnLst>
                                    <p:set>
                                      <p:cBhvr>
                                        <p:cTn id="38" dur="1" fill="hold">
                                          <p:stCondLst>
                                            <p:cond delay="0"/>
                                          </p:stCondLst>
                                        </p:cTn>
                                        <p:tgtEl>
                                          <p:spTgt spid="41"/>
                                        </p:tgtEl>
                                        <p:attrNameLst>
                                          <p:attrName>style.visibility</p:attrName>
                                        </p:attrNameLst>
                                      </p:cBhvr>
                                      <p:to>
                                        <p:strVal val="hidden"/>
                                      </p:to>
                                    </p:set>
                                  </p:childTnLst>
                                </p:cTn>
                              </p:par>
                              <p:par>
                                <p:cTn id="39" presetID="1" presetClass="exit" presetSubtype="0" fill="hold" grpId="1" nodeType="withEffect">
                                  <p:stCondLst>
                                    <p:cond delay="0"/>
                                  </p:stCondLst>
                                  <p:childTnLst>
                                    <p:set>
                                      <p:cBhvr>
                                        <p:cTn id="40" dur="1" fill="hold">
                                          <p:stCondLst>
                                            <p:cond delay="0"/>
                                          </p:stCondLst>
                                        </p:cTn>
                                        <p:tgtEl>
                                          <p:spTgt spid="51"/>
                                        </p:tgtEl>
                                        <p:attrNameLst>
                                          <p:attrName>style.visibility</p:attrName>
                                        </p:attrNameLst>
                                      </p:cBhvr>
                                      <p:to>
                                        <p:strVal val="hidden"/>
                                      </p:to>
                                    </p:set>
                                  </p:childTnLst>
                                </p:cTn>
                              </p:par>
                              <p:par>
                                <p:cTn id="41" presetID="1" presetClass="exit" presetSubtype="0" fill="hold" nodeType="withEffect">
                                  <p:stCondLst>
                                    <p:cond delay="0"/>
                                  </p:stCondLst>
                                  <p:childTnLst>
                                    <p:set>
                                      <p:cBhvr>
                                        <p:cTn id="42" dur="1" fill="hold">
                                          <p:stCondLst>
                                            <p:cond delay="0"/>
                                          </p:stCondLst>
                                        </p:cTn>
                                        <p:tgtEl>
                                          <p:spTgt spid="45"/>
                                        </p:tgtEl>
                                        <p:attrNameLst>
                                          <p:attrName>style.visibility</p:attrName>
                                        </p:attrNameLst>
                                      </p:cBhvr>
                                      <p:to>
                                        <p:strVal val="hidden"/>
                                      </p:to>
                                    </p:set>
                                  </p:childTnLst>
                                </p:cTn>
                              </p:par>
                              <p:par>
                                <p:cTn id="43" presetID="1" presetClass="exit" presetSubtype="0" fill="hold" nodeType="withEffect">
                                  <p:stCondLst>
                                    <p:cond delay="0"/>
                                  </p:stCondLst>
                                  <p:childTnLst>
                                    <p:set>
                                      <p:cBhvr>
                                        <p:cTn id="44" dur="1" fill="hold">
                                          <p:stCondLst>
                                            <p:cond delay="0"/>
                                          </p:stCondLst>
                                        </p:cTn>
                                        <p:tgtEl>
                                          <p:spTgt spid="47"/>
                                        </p:tgtEl>
                                        <p:attrNameLst>
                                          <p:attrName>style.visibility</p:attrName>
                                        </p:attrNameLst>
                                      </p:cBhvr>
                                      <p:to>
                                        <p:strVal val="hidden"/>
                                      </p:to>
                                    </p:set>
                                  </p:childTnLst>
                                </p:cTn>
                              </p:par>
                              <p:par>
                                <p:cTn id="45" presetID="1" presetClass="entr" presetSubtype="0" fill="hold" grpId="1" nodeType="withEffect">
                                  <p:stCondLst>
                                    <p:cond delay="0"/>
                                  </p:stCondLst>
                                  <p:childTnLst>
                                    <p:set>
                                      <p:cBhvr>
                                        <p:cTn id="46" dur="1" fill="hold">
                                          <p:stCondLst>
                                            <p:cond delay="0"/>
                                          </p:stCondLst>
                                        </p:cTn>
                                        <p:tgtEl>
                                          <p:spTgt spid="63"/>
                                        </p:tgtEl>
                                        <p:attrNameLst>
                                          <p:attrName>style.visibility</p:attrName>
                                        </p:attrNameLst>
                                      </p:cBhvr>
                                      <p:to>
                                        <p:strVal val="visible"/>
                                      </p:to>
                                    </p:set>
                                  </p:childTnLst>
                                </p:cTn>
                              </p:par>
                              <p:par>
                                <p:cTn id="47" presetID="1" presetClass="entr" presetSubtype="0" fill="hold" grpId="1" nodeType="withEffect">
                                  <p:stCondLst>
                                    <p:cond delay="0"/>
                                  </p:stCondLst>
                                  <p:childTnLst>
                                    <p:set>
                                      <p:cBhvr>
                                        <p:cTn id="48" dur="1" fill="hold">
                                          <p:stCondLst>
                                            <p:cond delay="0"/>
                                          </p:stCondLst>
                                        </p:cTn>
                                        <p:tgtEl>
                                          <p:spTgt spid="30"/>
                                        </p:tgtEl>
                                        <p:attrNameLst>
                                          <p:attrName>style.visibility</p:attrName>
                                        </p:attrNameLst>
                                      </p:cBhvr>
                                      <p:to>
                                        <p:strVal val="visible"/>
                                      </p:to>
                                    </p:set>
                                  </p:childTnLst>
                                </p:cTn>
                              </p:par>
                              <p:par>
                                <p:cTn id="49" presetID="1" presetClass="entr" presetSubtype="0" fill="hold" grpId="0" nodeType="withEffect">
                                  <p:stCondLst>
                                    <p:cond delay="0"/>
                                  </p:stCondLst>
                                  <p:childTnLst>
                                    <p:set>
                                      <p:cBhvr>
                                        <p:cTn id="50" dur="1" fill="hold">
                                          <p:stCondLst>
                                            <p:cond delay="0"/>
                                          </p:stCondLst>
                                        </p:cTn>
                                        <p:tgtEl>
                                          <p:spTgt spid="61"/>
                                        </p:tgtEl>
                                        <p:attrNameLst>
                                          <p:attrName>style.visibility</p:attrName>
                                        </p:attrNameLst>
                                      </p:cBhvr>
                                      <p:to>
                                        <p:strVal val="visible"/>
                                      </p:to>
                                    </p:set>
                                  </p:childTnLst>
                                </p:cTn>
                              </p:par>
                              <p:par>
                                <p:cTn id="51" presetID="1" presetClass="entr" presetSubtype="0" fill="hold" nodeType="withEffect">
                                  <p:stCondLst>
                                    <p:cond delay="0"/>
                                  </p:stCondLst>
                                  <p:childTnLst>
                                    <p:set>
                                      <p:cBhvr>
                                        <p:cTn id="52" dur="1" fill="hold">
                                          <p:stCondLst>
                                            <p:cond delay="0"/>
                                          </p:stCondLst>
                                        </p:cTn>
                                        <p:tgtEl>
                                          <p:spTgt spid="31"/>
                                        </p:tgtEl>
                                        <p:attrNameLst>
                                          <p:attrName>style.visibility</p:attrName>
                                        </p:attrNameLst>
                                      </p:cBhvr>
                                      <p:to>
                                        <p:strVal val="visible"/>
                                      </p:to>
                                    </p:set>
                                  </p:childTnLst>
                                </p:cTn>
                              </p:par>
                              <p:par>
                                <p:cTn id="53" presetID="1" presetClass="entr" presetSubtype="0" fill="hold" grpId="0" nodeType="withEffect">
                                  <p:stCondLst>
                                    <p:cond delay="0"/>
                                  </p:stCondLst>
                                  <p:childTnLst>
                                    <p:set>
                                      <p:cBhvr>
                                        <p:cTn id="54" dur="1" fill="hold">
                                          <p:stCondLst>
                                            <p:cond delay="0"/>
                                          </p:stCondLst>
                                        </p:cTn>
                                        <p:tgtEl>
                                          <p:spTgt spid="59"/>
                                        </p:tgtEl>
                                        <p:attrNameLst>
                                          <p:attrName>style.visibility</p:attrName>
                                        </p:attrNameLst>
                                      </p:cBhvr>
                                      <p:to>
                                        <p:strVal val="visible"/>
                                      </p:to>
                                    </p:set>
                                  </p:childTnLst>
                                </p:cTn>
                              </p:par>
                              <p:par>
                                <p:cTn id="55" presetID="1" presetClass="entr" presetSubtype="0" fill="hold" nodeType="withEffect">
                                  <p:stCondLst>
                                    <p:cond delay="0"/>
                                  </p:stCondLst>
                                  <p:childTnLst>
                                    <p:set>
                                      <p:cBhvr>
                                        <p:cTn id="56" dur="1" fill="hold">
                                          <p:stCondLst>
                                            <p:cond delay="0"/>
                                          </p:stCondLst>
                                        </p:cTn>
                                        <p:tgtEl>
                                          <p:spTgt spid="36"/>
                                        </p:tgtEl>
                                        <p:attrNameLst>
                                          <p:attrName>style.visibility</p:attrName>
                                        </p:attrNameLst>
                                      </p:cBhvr>
                                      <p:to>
                                        <p:strVal val="visible"/>
                                      </p:to>
                                    </p:set>
                                  </p:childTnLst>
                                </p:cTn>
                              </p:par>
                              <p:par>
                                <p:cTn id="57" presetID="1" presetClass="entr" presetSubtype="0" fill="hold" nodeType="withEffect">
                                  <p:stCondLst>
                                    <p:cond delay="0"/>
                                  </p:stCondLst>
                                  <p:childTnLst>
                                    <p:set>
                                      <p:cBhvr>
                                        <p:cTn id="58" dur="1" fill="hold">
                                          <p:stCondLst>
                                            <p:cond delay="0"/>
                                          </p:stCondLst>
                                        </p:cTn>
                                        <p:tgtEl>
                                          <p:spTgt spid="37"/>
                                        </p:tgtEl>
                                        <p:attrNameLst>
                                          <p:attrName>style.visibility</p:attrName>
                                        </p:attrNameLst>
                                      </p:cBhvr>
                                      <p:to>
                                        <p:strVal val="visible"/>
                                      </p:to>
                                    </p:set>
                                  </p:childTnLst>
                                </p:cTn>
                              </p:par>
                              <p:par>
                                <p:cTn id="59" presetID="1" presetClass="entr" presetSubtype="0" fill="hold" grpId="0" nodeType="withEffect">
                                  <p:stCondLst>
                                    <p:cond delay="0"/>
                                  </p:stCondLst>
                                  <p:childTnLst>
                                    <p:set>
                                      <p:cBhvr>
                                        <p:cTn id="60" dur="1" fill="hold">
                                          <p:stCondLst>
                                            <p:cond delay="0"/>
                                          </p:stCondLst>
                                        </p:cTn>
                                        <p:tgtEl>
                                          <p:spTgt spid="56"/>
                                        </p:tgtEl>
                                        <p:attrNameLst>
                                          <p:attrName>style.visibility</p:attrName>
                                        </p:attrNameLst>
                                      </p:cBhvr>
                                      <p:to>
                                        <p:strVal val="visible"/>
                                      </p:to>
                                    </p:set>
                                  </p:childTnLst>
                                </p:cTn>
                              </p:par>
                              <p:par>
                                <p:cTn id="61" presetID="1" presetClass="exit" presetSubtype="0" fill="hold" grpId="1" nodeType="withEffect">
                                  <p:stCondLst>
                                    <p:cond delay="0"/>
                                  </p:stCondLst>
                                  <p:childTnLst>
                                    <p:set>
                                      <p:cBhvr>
                                        <p:cTn id="62" dur="1" fill="hold">
                                          <p:stCondLst>
                                            <p:cond delay="0"/>
                                          </p:stCondLst>
                                        </p:cTn>
                                        <p:tgtEl>
                                          <p:spTgt spid="50"/>
                                        </p:tgtEl>
                                        <p:attrNameLst>
                                          <p:attrName>style.visibility</p:attrName>
                                        </p:attrNameLst>
                                      </p:cBhvr>
                                      <p:to>
                                        <p:strVal val="hidden"/>
                                      </p:to>
                                    </p:set>
                                  </p:childTnLst>
                                </p:cTn>
                              </p:par>
                              <p:par>
                                <p:cTn id="63" presetID="1" presetClass="exit" presetSubtype="0" fill="hold" grpId="1" nodeType="withEffect">
                                  <p:stCondLst>
                                    <p:cond delay="0"/>
                                  </p:stCondLst>
                                  <p:childTnLst>
                                    <p:set>
                                      <p:cBhvr>
                                        <p:cTn id="64" dur="1" fill="hold">
                                          <p:stCondLst>
                                            <p:cond delay="0"/>
                                          </p:stCondLst>
                                        </p:cTn>
                                        <p:tgtEl>
                                          <p:spTgt spid="55"/>
                                        </p:tgtEl>
                                        <p:attrNameLst>
                                          <p:attrName>style.visibility</p:attrName>
                                        </p:attrNameLst>
                                      </p:cBhvr>
                                      <p:to>
                                        <p:strVal val="hidden"/>
                                      </p:to>
                                    </p:set>
                                  </p:childTnLst>
                                </p:cTn>
                              </p:par>
                              <p:par>
                                <p:cTn id="65" presetID="1" presetClass="entr" presetSubtype="0" fill="hold" grpId="0" nodeType="withEffect">
                                  <p:stCondLst>
                                    <p:cond delay="0"/>
                                  </p:stCondLst>
                                  <p:childTnLst>
                                    <p:set>
                                      <p:cBhvr>
                                        <p:cTn id="66" dur="1" fill="hold">
                                          <p:stCondLst>
                                            <p:cond delay="0"/>
                                          </p:stCondLst>
                                        </p:cTn>
                                        <p:tgtEl>
                                          <p:spTgt spid="23"/>
                                        </p:tgtEl>
                                        <p:attrNameLst>
                                          <p:attrName>style.visibility</p:attrName>
                                        </p:attrNameLst>
                                      </p:cBhvr>
                                      <p:to>
                                        <p:strVal val="visible"/>
                                      </p:to>
                                    </p:set>
                                  </p:childTnLst>
                                </p:cTn>
                              </p:par>
                            </p:childTnLst>
                          </p:cTn>
                        </p:par>
                      </p:childTnLst>
                    </p:cTn>
                  </p:par>
                  <p:par>
                    <p:cTn id="67" fill="hold">
                      <p:stCondLst>
                        <p:cond delay="indefinite"/>
                      </p:stCondLst>
                      <p:childTnLst>
                        <p:par>
                          <p:cTn id="68" fill="hold">
                            <p:stCondLst>
                              <p:cond delay="0"/>
                            </p:stCondLst>
                            <p:childTnLst>
                              <p:par>
                                <p:cTn id="69" presetID="1" presetClass="entr" presetSubtype="0" fill="hold" nodeType="clickEffect">
                                  <p:stCondLst>
                                    <p:cond delay="0"/>
                                  </p:stCondLst>
                                  <p:childTnLst>
                                    <p:set>
                                      <p:cBhvr>
                                        <p:cTn id="70" dur="1" fill="hold">
                                          <p:stCondLst>
                                            <p:cond delay="0"/>
                                          </p:stCondLst>
                                        </p:cTn>
                                        <p:tgtEl>
                                          <p:spTgt spid="41"/>
                                        </p:tgtEl>
                                        <p:attrNameLst>
                                          <p:attrName>style.visibility</p:attrName>
                                        </p:attrNameLst>
                                      </p:cBhvr>
                                      <p:to>
                                        <p:strVal val="visible"/>
                                      </p:to>
                                    </p:set>
                                  </p:childTnLst>
                                </p:cTn>
                              </p:par>
                              <p:par>
                                <p:cTn id="71" presetID="1" presetClass="entr" presetSubtype="0" fill="hold" grpId="1" nodeType="withEffect">
                                  <p:stCondLst>
                                    <p:cond delay="0"/>
                                  </p:stCondLst>
                                  <p:childTnLst>
                                    <p:set>
                                      <p:cBhvr>
                                        <p:cTn id="72" dur="1" fill="hold">
                                          <p:stCondLst>
                                            <p:cond delay="0"/>
                                          </p:stCondLst>
                                        </p:cTn>
                                        <p:tgtEl>
                                          <p:spTgt spid="16"/>
                                        </p:tgtEl>
                                        <p:attrNameLst>
                                          <p:attrName>style.visibility</p:attrName>
                                        </p:attrNameLst>
                                      </p:cBhvr>
                                      <p:to>
                                        <p:strVal val="visible"/>
                                      </p:to>
                                    </p:set>
                                  </p:childTnLst>
                                </p:cTn>
                              </p:par>
                              <p:par>
                                <p:cTn id="73" presetID="1" presetClass="entr" presetSubtype="0" fill="hold" grpId="2" nodeType="withEffect">
                                  <p:stCondLst>
                                    <p:cond delay="0"/>
                                  </p:stCondLst>
                                  <p:childTnLst>
                                    <p:set>
                                      <p:cBhvr>
                                        <p:cTn id="74" dur="1" fill="hold">
                                          <p:stCondLst>
                                            <p:cond delay="0"/>
                                          </p:stCondLst>
                                        </p:cTn>
                                        <p:tgtEl>
                                          <p:spTgt spid="51"/>
                                        </p:tgtEl>
                                        <p:attrNameLst>
                                          <p:attrName>style.visibility</p:attrName>
                                        </p:attrNameLst>
                                      </p:cBhvr>
                                      <p:to>
                                        <p:strVal val="visible"/>
                                      </p:to>
                                    </p:set>
                                  </p:childTnLst>
                                </p:cTn>
                              </p:par>
                              <p:par>
                                <p:cTn id="75" presetID="1" presetClass="entr" presetSubtype="0" fill="hold" nodeType="withEffect">
                                  <p:stCondLst>
                                    <p:cond delay="0"/>
                                  </p:stCondLst>
                                  <p:childTnLst>
                                    <p:set>
                                      <p:cBhvr>
                                        <p:cTn id="76" dur="1" fill="hold">
                                          <p:stCondLst>
                                            <p:cond delay="0"/>
                                          </p:stCondLst>
                                        </p:cTn>
                                        <p:tgtEl>
                                          <p:spTgt spid="45"/>
                                        </p:tgtEl>
                                        <p:attrNameLst>
                                          <p:attrName>style.visibility</p:attrName>
                                        </p:attrNameLst>
                                      </p:cBhvr>
                                      <p:to>
                                        <p:strVal val="visible"/>
                                      </p:to>
                                    </p:set>
                                  </p:childTnLst>
                                </p:cTn>
                              </p:par>
                              <p:par>
                                <p:cTn id="77" presetID="1" presetClass="entr" presetSubtype="0" fill="hold" grpId="2" nodeType="withEffect">
                                  <p:stCondLst>
                                    <p:cond delay="0"/>
                                  </p:stCondLst>
                                  <p:childTnLst>
                                    <p:set>
                                      <p:cBhvr>
                                        <p:cTn id="78" dur="1" fill="hold">
                                          <p:stCondLst>
                                            <p:cond delay="0"/>
                                          </p:stCondLst>
                                        </p:cTn>
                                        <p:tgtEl>
                                          <p:spTgt spid="32"/>
                                        </p:tgtEl>
                                        <p:attrNameLst>
                                          <p:attrName>style.visibility</p:attrName>
                                        </p:attrNameLst>
                                      </p:cBhvr>
                                      <p:to>
                                        <p:strVal val="visible"/>
                                      </p:to>
                                    </p:set>
                                  </p:childTnLst>
                                </p:cTn>
                              </p:par>
                              <p:par>
                                <p:cTn id="79" presetID="1" presetClass="entr" presetSubtype="0" fill="hold" grpId="1" nodeType="withEffect">
                                  <p:stCondLst>
                                    <p:cond delay="0"/>
                                  </p:stCondLst>
                                  <p:childTnLst>
                                    <p:set>
                                      <p:cBhvr>
                                        <p:cTn id="80" dur="1" fill="hold">
                                          <p:stCondLst>
                                            <p:cond delay="0"/>
                                          </p:stCondLst>
                                        </p:cTn>
                                        <p:tgtEl>
                                          <p:spTgt spid="34"/>
                                        </p:tgtEl>
                                        <p:attrNameLst>
                                          <p:attrName>style.visibility</p:attrName>
                                        </p:attrNameLst>
                                      </p:cBhvr>
                                      <p:to>
                                        <p:strVal val="visible"/>
                                      </p:to>
                                    </p:set>
                                  </p:childTnLst>
                                </p:cTn>
                              </p:par>
                            </p:childTnLst>
                          </p:cTn>
                        </p:par>
                      </p:childTnLst>
                    </p:cTn>
                  </p:par>
                  <p:par>
                    <p:cTn id="81" fill="hold">
                      <p:stCondLst>
                        <p:cond delay="indefinite"/>
                      </p:stCondLst>
                      <p:childTnLst>
                        <p:par>
                          <p:cTn id="82" fill="hold">
                            <p:stCondLst>
                              <p:cond delay="0"/>
                            </p:stCondLst>
                            <p:childTnLst>
                              <p:par>
                                <p:cTn id="83" presetID="1" presetClass="entr" presetSubtype="0" fill="hold" nodeType="clickEffect">
                                  <p:stCondLst>
                                    <p:cond delay="0"/>
                                  </p:stCondLst>
                                  <p:childTnLst>
                                    <p:set>
                                      <p:cBhvr>
                                        <p:cTn id="84" dur="1" fill="hold">
                                          <p:stCondLst>
                                            <p:cond delay="0"/>
                                          </p:stCondLst>
                                        </p:cTn>
                                        <p:tgtEl>
                                          <p:spTgt spid="39"/>
                                        </p:tgtEl>
                                        <p:attrNameLst>
                                          <p:attrName>style.visibility</p:attrName>
                                        </p:attrNameLst>
                                      </p:cBhvr>
                                      <p:to>
                                        <p:strVal val="visible"/>
                                      </p:to>
                                    </p:set>
                                  </p:childTnLst>
                                </p:cTn>
                              </p:par>
                              <p:par>
                                <p:cTn id="85" presetID="1" presetClass="entr" presetSubtype="0" fill="hold" grpId="0" nodeType="withEffect">
                                  <p:stCondLst>
                                    <p:cond delay="0"/>
                                  </p:stCondLst>
                                  <p:childTnLst>
                                    <p:set>
                                      <p:cBhvr>
                                        <p:cTn id="86" dur="1" fill="hold">
                                          <p:stCondLst>
                                            <p:cond delay="0"/>
                                          </p:stCondLst>
                                        </p:cTn>
                                        <p:tgtEl>
                                          <p:spTgt spid="62"/>
                                        </p:tgtEl>
                                        <p:attrNameLst>
                                          <p:attrName>style.visibility</p:attrName>
                                        </p:attrNameLst>
                                      </p:cBhvr>
                                      <p:to>
                                        <p:strVal val="visible"/>
                                      </p:to>
                                    </p:set>
                                  </p:childTnLst>
                                </p:cTn>
                              </p:par>
                            </p:childTnLst>
                          </p:cTn>
                        </p:par>
                      </p:childTnLst>
                    </p:cTn>
                  </p:par>
                  <p:par>
                    <p:cTn id="87" fill="hold">
                      <p:stCondLst>
                        <p:cond delay="indefinite"/>
                      </p:stCondLst>
                      <p:childTnLst>
                        <p:par>
                          <p:cTn id="88" fill="hold">
                            <p:stCondLst>
                              <p:cond delay="0"/>
                            </p:stCondLst>
                            <p:childTnLst>
                              <p:par>
                                <p:cTn id="89" presetID="1" presetClass="entr" presetSubtype="0" fill="hold" nodeType="clickEffect">
                                  <p:stCondLst>
                                    <p:cond delay="0"/>
                                  </p:stCondLst>
                                  <p:childTnLst>
                                    <p:set>
                                      <p:cBhvr>
                                        <p:cTn id="90" dur="1" fill="hold">
                                          <p:stCondLst>
                                            <p:cond delay="0"/>
                                          </p:stCondLst>
                                        </p:cTn>
                                        <p:tgtEl>
                                          <p:spTgt spid="66">
                                            <p:txEl>
                                              <p:pRg st="4" end="4"/>
                                            </p:txEl>
                                          </p:spTgt>
                                        </p:tgtEl>
                                        <p:attrNameLst>
                                          <p:attrName>style.visibility</p:attrName>
                                        </p:attrNameLst>
                                      </p:cBhvr>
                                      <p:to>
                                        <p:strVal val="visible"/>
                                      </p:to>
                                    </p:set>
                                  </p:childTnLst>
                                </p:cTn>
                              </p:par>
                              <p:par>
                                <p:cTn id="91" presetID="1" presetClass="entr" presetSubtype="0" fill="hold" grpId="0" nodeType="withEffect">
                                  <p:stCondLst>
                                    <p:cond delay="0"/>
                                  </p:stCondLst>
                                  <p:childTnLst>
                                    <p:set>
                                      <p:cBhvr>
                                        <p:cTn id="92" dur="1" fill="hold">
                                          <p:stCondLst>
                                            <p:cond delay="0"/>
                                          </p:stCondLst>
                                        </p:cTn>
                                        <p:tgtEl>
                                          <p:spTgt spid="60"/>
                                        </p:tgtEl>
                                        <p:attrNameLst>
                                          <p:attrName>style.visibility</p:attrName>
                                        </p:attrNameLst>
                                      </p:cBhvr>
                                      <p:to>
                                        <p:strVal val="visible"/>
                                      </p:to>
                                    </p:set>
                                  </p:childTnLst>
                                </p:cTn>
                              </p:par>
                              <p:par>
                                <p:cTn id="93" presetID="1" presetClass="entr" presetSubtype="0" fill="hold" nodeType="withEffect">
                                  <p:stCondLst>
                                    <p:cond delay="0"/>
                                  </p:stCondLst>
                                  <p:childTnLst>
                                    <p:set>
                                      <p:cBhvr>
                                        <p:cTn id="94" dur="1" fill="hold">
                                          <p:stCondLst>
                                            <p:cond delay="0"/>
                                          </p:stCondLst>
                                        </p:cTn>
                                        <p:tgtEl>
                                          <p:spTgt spid="44"/>
                                        </p:tgtEl>
                                        <p:attrNameLst>
                                          <p:attrName>style.visibility</p:attrName>
                                        </p:attrNameLst>
                                      </p:cBhvr>
                                      <p:to>
                                        <p:strVal val="visible"/>
                                      </p:to>
                                    </p:set>
                                  </p:childTnLst>
                                </p:cTn>
                              </p:par>
                              <p:par>
                                <p:cTn id="95" presetID="1" presetClass="exit" presetSubtype="0" fill="hold" nodeType="withEffect">
                                  <p:stCondLst>
                                    <p:cond delay="0"/>
                                  </p:stCondLst>
                                  <p:childTnLst>
                                    <p:set>
                                      <p:cBhvr>
                                        <p:cTn id="96" dur="1" fill="hold">
                                          <p:stCondLst>
                                            <p:cond delay="0"/>
                                          </p:stCondLst>
                                        </p:cTn>
                                        <p:tgtEl>
                                          <p:spTgt spid="37"/>
                                        </p:tgtEl>
                                        <p:attrNameLst>
                                          <p:attrName>style.visibility</p:attrName>
                                        </p:attrNameLst>
                                      </p:cBhvr>
                                      <p:to>
                                        <p:strVal val="hidden"/>
                                      </p:to>
                                    </p:set>
                                  </p:childTnLst>
                                </p:cTn>
                              </p:par>
                              <p:par>
                                <p:cTn id="97" presetID="1" presetClass="entr" presetSubtype="0" fill="hold" grpId="0" nodeType="withEffect">
                                  <p:stCondLst>
                                    <p:cond delay="0"/>
                                  </p:stCondLst>
                                  <p:childTnLst>
                                    <p:set>
                                      <p:cBhvr>
                                        <p:cTn id="98" dur="1" fill="hold">
                                          <p:stCondLst>
                                            <p:cond delay="0"/>
                                          </p:stCondLst>
                                        </p:cTn>
                                        <p:tgtEl>
                                          <p:spTgt spid="57"/>
                                        </p:tgtEl>
                                        <p:attrNameLst>
                                          <p:attrName>style.visibility</p:attrName>
                                        </p:attrNameLst>
                                      </p:cBhvr>
                                      <p:to>
                                        <p:strVal val="visible"/>
                                      </p:to>
                                    </p:set>
                                  </p:childTnLst>
                                </p:cTn>
                              </p:par>
                              <p:par>
                                <p:cTn id="99" presetID="1" presetClass="entr" presetSubtype="0" fill="hold" grpId="0" nodeType="withEffect">
                                  <p:stCondLst>
                                    <p:cond delay="0"/>
                                  </p:stCondLst>
                                  <p:childTnLst>
                                    <p:set>
                                      <p:cBhvr>
                                        <p:cTn id="100" dur="1" fill="hold">
                                          <p:stCondLst>
                                            <p:cond delay="0"/>
                                          </p:stCondLst>
                                        </p:cTn>
                                        <p:tgtEl>
                                          <p:spTgt spid="58"/>
                                        </p:tgtEl>
                                        <p:attrNameLst>
                                          <p:attrName>style.visibility</p:attrName>
                                        </p:attrNameLst>
                                      </p:cBhvr>
                                      <p:to>
                                        <p:strVal val="visible"/>
                                      </p:to>
                                    </p:set>
                                  </p:childTnLst>
                                </p:cTn>
                              </p:par>
                              <p:par>
                                <p:cTn id="101" presetID="1" presetClass="entr" presetSubtype="0" fill="hold" nodeType="withEffect">
                                  <p:stCondLst>
                                    <p:cond delay="0"/>
                                  </p:stCondLst>
                                  <p:childTnLst>
                                    <p:set>
                                      <p:cBhvr>
                                        <p:cTn id="102" dur="1" fill="hold">
                                          <p:stCondLst>
                                            <p:cond delay="0"/>
                                          </p:stCondLst>
                                        </p:cTn>
                                        <p:tgtEl>
                                          <p:spTgt spid="46"/>
                                        </p:tgtEl>
                                        <p:attrNameLst>
                                          <p:attrName>style.visibility</p:attrName>
                                        </p:attrNameLst>
                                      </p:cBhvr>
                                      <p:to>
                                        <p:strVal val="visible"/>
                                      </p:to>
                                    </p:set>
                                  </p:childTnLst>
                                </p:cTn>
                              </p:par>
                              <p:par>
                                <p:cTn id="103" presetID="1" presetClass="exit" presetSubtype="0" fill="hold" grpId="1" nodeType="withEffect">
                                  <p:stCondLst>
                                    <p:cond delay="0"/>
                                  </p:stCondLst>
                                  <p:childTnLst>
                                    <p:set>
                                      <p:cBhvr>
                                        <p:cTn id="104" dur="1" fill="hold">
                                          <p:stCondLst>
                                            <p:cond delay="0"/>
                                          </p:stCondLst>
                                        </p:cTn>
                                        <p:tgtEl>
                                          <p:spTgt spid="56"/>
                                        </p:tgtEl>
                                        <p:attrNameLst>
                                          <p:attrName>style.visibility</p:attrName>
                                        </p:attrNameLst>
                                      </p:cBhvr>
                                      <p:to>
                                        <p:strVal val="hidden"/>
                                      </p:to>
                                    </p:set>
                                  </p:childTnLst>
                                </p:cTn>
                              </p:par>
                              <p:par>
                                <p:cTn id="105" presetID="1" presetClass="entr" presetSubtype="0" fill="hold" grpId="2" nodeType="withEffect">
                                  <p:stCondLst>
                                    <p:cond delay="0"/>
                                  </p:stCondLst>
                                  <p:childTnLst>
                                    <p:set>
                                      <p:cBhvr>
                                        <p:cTn id="106" dur="1" fill="hold">
                                          <p:stCondLst>
                                            <p:cond delay="0"/>
                                          </p:stCondLst>
                                        </p:cTn>
                                        <p:tgtEl>
                                          <p:spTgt spid="55"/>
                                        </p:tgtEl>
                                        <p:attrNameLst>
                                          <p:attrName>style.visibility</p:attrName>
                                        </p:attrNameLst>
                                      </p:cBhvr>
                                      <p:to>
                                        <p:strVal val="visible"/>
                                      </p:to>
                                    </p:set>
                                  </p:childTnLst>
                                </p:cTn>
                              </p:par>
                              <p:par>
                                <p:cTn id="107" presetID="1" presetClass="entr" presetSubtype="0" fill="hold" grpId="0" nodeType="withEffect">
                                  <p:stCondLst>
                                    <p:cond delay="0"/>
                                  </p:stCondLst>
                                  <p:childTnLst>
                                    <p:set>
                                      <p:cBhvr>
                                        <p:cTn id="108" dur="1" fill="hold">
                                          <p:stCondLst>
                                            <p:cond delay="0"/>
                                          </p:stCondLst>
                                        </p:cTn>
                                        <p:tgtEl>
                                          <p:spTgt spid="54"/>
                                        </p:tgtEl>
                                        <p:attrNameLst>
                                          <p:attrName>style.visibility</p:attrName>
                                        </p:attrNameLst>
                                      </p:cBhvr>
                                      <p:to>
                                        <p:strVal val="visible"/>
                                      </p:to>
                                    </p:set>
                                  </p:childTnLst>
                                </p:cTn>
                              </p:par>
                              <p:par>
                                <p:cTn id="109" presetID="1" presetClass="entr" presetSubtype="0" fill="hold" grpId="0" nodeType="withEffect">
                                  <p:stCondLst>
                                    <p:cond delay="0"/>
                                  </p:stCondLst>
                                  <p:childTnLst>
                                    <p:set>
                                      <p:cBhvr>
                                        <p:cTn id="110" dur="1" fill="hold">
                                          <p:stCondLst>
                                            <p:cond delay="0"/>
                                          </p:stCondLst>
                                        </p:cTn>
                                        <p:tgtEl>
                                          <p:spTgt spid="53"/>
                                        </p:tgtEl>
                                        <p:attrNameLst>
                                          <p:attrName>style.visibility</p:attrName>
                                        </p:attrNameLst>
                                      </p:cBhvr>
                                      <p:to>
                                        <p:strVal val="visible"/>
                                      </p:to>
                                    </p:set>
                                  </p:childTnLst>
                                </p:cTn>
                              </p:par>
                              <p:par>
                                <p:cTn id="111" presetID="1" presetClass="entr" presetSubtype="0" fill="hold" grpId="0" nodeType="withEffect">
                                  <p:stCondLst>
                                    <p:cond delay="0"/>
                                  </p:stCondLst>
                                  <p:childTnLst>
                                    <p:set>
                                      <p:cBhvr>
                                        <p:cTn id="112" dur="1" fill="hold">
                                          <p:stCondLst>
                                            <p:cond delay="0"/>
                                          </p:stCondLst>
                                        </p:cTn>
                                        <p:tgtEl>
                                          <p:spTgt spid="49"/>
                                        </p:tgtEl>
                                        <p:attrNameLst>
                                          <p:attrName>style.visibility</p:attrName>
                                        </p:attrNameLst>
                                      </p:cBhvr>
                                      <p:to>
                                        <p:strVal val="visible"/>
                                      </p:to>
                                    </p:set>
                                  </p:childTnLst>
                                </p:cTn>
                              </p:par>
                            </p:childTnLst>
                          </p:cTn>
                        </p:par>
                      </p:childTnLst>
                    </p:cTn>
                  </p:par>
                  <p:par>
                    <p:cTn id="113" fill="hold">
                      <p:stCondLst>
                        <p:cond delay="indefinite"/>
                      </p:stCondLst>
                      <p:childTnLst>
                        <p:par>
                          <p:cTn id="114" fill="hold">
                            <p:stCondLst>
                              <p:cond delay="0"/>
                            </p:stCondLst>
                            <p:childTnLst>
                              <p:par>
                                <p:cTn id="115" presetID="1" presetClass="entr" presetSubtype="0" fill="hold" nodeType="clickEffect">
                                  <p:stCondLst>
                                    <p:cond delay="0"/>
                                  </p:stCondLst>
                                  <p:childTnLst>
                                    <p:set>
                                      <p:cBhvr>
                                        <p:cTn id="116" dur="1" fill="hold">
                                          <p:stCondLst>
                                            <p:cond delay="0"/>
                                          </p:stCondLst>
                                        </p:cTn>
                                        <p:tgtEl>
                                          <p:spTgt spid="66">
                                            <p:txEl>
                                              <p:pRg st="5" end="5"/>
                                            </p:txEl>
                                          </p:spTgt>
                                        </p:tgtEl>
                                        <p:attrNameLst>
                                          <p:attrName>style.visibility</p:attrName>
                                        </p:attrNameLst>
                                      </p:cBhvr>
                                      <p:to>
                                        <p:strVal val="visible"/>
                                      </p:to>
                                    </p:set>
                                  </p:childTnLst>
                                </p:cTn>
                              </p:par>
                              <p:par>
                                <p:cTn id="117" presetID="1" presetClass="entr" presetSubtype="0" fill="hold" nodeType="withEffect">
                                  <p:stCondLst>
                                    <p:cond delay="0"/>
                                  </p:stCondLst>
                                  <p:childTnLst>
                                    <p:set>
                                      <p:cBhvr>
                                        <p:cTn id="118" dur="1" fill="hold">
                                          <p:stCondLst>
                                            <p:cond delay="0"/>
                                          </p:stCondLst>
                                        </p:cTn>
                                        <p:tgtEl>
                                          <p:spTgt spid="64"/>
                                        </p:tgtEl>
                                        <p:attrNameLst>
                                          <p:attrName>style.visibility</p:attrName>
                                        </p:attrNameLst>
                                      </p:cBhvr>
                                      <p:to>
                                        <p:strVal val="visible"/>
                                      </p:to>
                                    </p:set>
                                  </p:childTnLst>
                                </p:cTn>
                              </p:par>
                              <p:par>
                                <p:cTn id="119" presetID="1" presetClass="entr" presetSubtype="0" fill="hold" nodeType="withEffect">
                                  <p:stCondLst>
                                    <p:cond delay="0"/>
                                  </p:stCondLst>
                                  <p:childTnLst>
                                    <p:set>
                                      <p:cBhvr>
                                        <p:cTn id="120" dur="1" fill="hold">
                                          <p:stCondLst>
                                            <p:cond delay="0"/>
                                          </p:stCondLst>
                                        </p:cTn>
                                        <p:tgtEl>
                                          <p:spTgt spid="65"/>
                                        </p:tgtEl>
                                        <p:attrNameLst>
                                          <p:attrName>style.visibility</p:attrName>
                                        </p:attrNameLst>
                                      </p:cBhvr>
                                      <p:to>
                                        <p:strVal val="visible"/>
                                      </p:to>
                                    </p:set>
                                  </p:childTnLst>
                                </p:cTn>
                              </p:par>
                              <p:par>
                                <p:cTn id="121" presetID="1" presetClass="entr" presetSubtype="0" fill="hold" nodeType="withEffect">
                                  <p:stCondLst>
                                    <p:cond delay="0"/>
                                  </p:stCondLst>
                                  <p:childTnLst>
                                    <p:set>
                                      <p:cBhvr>
                                        <p:cTn id="122" dur="1" fill="hold">
                                          <p:stCondLst>
                                            <p:cond delay="0"/>
                                          </p:stCondLst>
                                        </p:cTn>
                                        <p:tgtEl>
                                          <p:spTgt spid="65"/>
                                        </p:tgtEl>
                                        <p:attrNameLst>
                                          <p:attrName>style.visibility</p:attrName>
                                        </p:attrNameLst>
                                      </p:cBhvr>
                                      <p:to>
                                        <p:strVal val="visible"/>
                                      </p:to>
                                    </p:set>
                                  </p:childTnLst>
                                </p:cTn>
                              </p:par>
                              <p:par>
                                <p:cTn id="123" presetID="1" presetClass="entr" presetSubtype="0" fill="hold" nodeType="withEffect">
                                  <p:stCondLst>
                                    <p:cond delay="0"/>
                                  </p:stCondLst>
                                  <p:childTnLst>
                                    <p:set>
                                      <p:cBhvr>
                                        <p:cTn id="124" dur="1" fill="hold">
                                          <p:stCondLst>
                                            <p:cond delay="0"/>
                                          </p:stCondLst>
                                        </p:cTn>
                                        <p:tgtEl>
                                          <p:spTgt spid="64"/>
                                        </p:tgtEl>
                                        <p:attrNameLst>
                                          <p:attrName>style.visibility</p:attrName>
                                        </p:attrNameLst>
                                      </p:cBhvr>
                                      <p:to>
                                        <p:strVal val="visible"/>
                                      </p:to>
                                    </p:set>
                                  </p:childTnLst>
                                </p:cTn>
                              </p:par>
                            </p:childTnLst>
                          </p:cTn>
                        </p:par>
                      </p:childTnLst>
                    </p:cTn>
                  </p:par>
                  <p:par>
                    <p:cTn id="125" fill="hold">
                      <p:stCondLst>
                        <p:cond delay="indefinite"/>
                      </p:stCondLst>
                      <p:childTnLst>
                        <p:par>
                          <p:cTn id="126" fill="hold">
                            <p:stCondLst>
                              <p:cond delay="0"/>
                            </p:stCondLst>
                            <p:childTnLst>
                              <p:par>
                                <p:cTn id="127" presetID="1" presetClass="entr" presetSubtype="0" fill="hold" grpId="0" nodeType="clickEffect">
                                  <p:stCondLst>
                                    <p:cond delay="0"/>
                                  </p:stCondLst>
                                  <p:childTnLst>
                                    <p:set>
                                      <p:cBhvr>
                                        <p:cTn id="128" dur="1" fill="hold">
                                          <p:stCondLst>
                                            <p:cond delay="0"/>
                                          </p:stCondLst>
                                        </p:cTn>
                                        <p:tgtEl>
                                          <p:spTgt spid="6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0" grpId="0"/>
      <p:bldP spid="50" grpId="1"/>
      <p:bldP spid="51" grpId="0"/>
      <p:bldP spid="51" grpId="1"/>
      <p:bldP spid="51" grpId="2"/>
      <p:bldP spid="32" grpId="0"/>
      <p:bldP spid="32" grpId="1"/>
      <p:bldP spid="32" grpId="2"/>
      <p:bldP spid="34" grpId="0"/>
      <p:bldP spid="34" grpId="1"/>
      <p:bldP spid="16" grpId="0" animBg="1"/>
      <p:bldP spid="16" grpId="1" animBg="1"/>
      <p:bldP spid="30" grpId="0" animBg="1"/>
      <p:bldP spid="30" grpId="1" animBg="1"/>
      <p:bldP spid="23" grpId="0" animBg="1"/>
      <p:bldP spid="49" grpId="0" animBg="1"/>
      <p:bldP spid="53" grpId="0" animBg="1"/>
      <p:bldP spid="54" grpId="0" animBg="1"/>
      <p:bldP spid="55" grpId="0" animBg="1"/>
      <p:bldP spid="55" grpId="1" animBg="1"/>
      <p:bldP spid="55" grpId="2" animBg="1"/>
      <p:bldP spid="56" grpId="0"/>
      <p:bldP spid="56" grpId="1"/>
      <p:bldP spid="57" grpId="0"/>
      <p:bldP spid="58" grpId="0"/>
      <p:bldP spid="59" grpId="0"/>
      <p:bldP spid="60" grpId="0"/>
      <p:bldP spid="61" grpId="0"/>
      <p:bldP spid="62" grpId="0"/>
      <p:bldP spid="63" grpId="0"/>
      <p:bldP spid="63" grpId="1"/>
      <p:bldP spid="67"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Case of Less Demand in Low-Cost Country</a:t>
            </a:r>
          </a:p>
        </p:txBody>
      </p:sp>
      <p:cxnSp>
        <p:nvCxnSpPr>
          <p:cNvPr id="7" name="Straight Connector 6"/>
          <p:cNvCxnSpPr/>
          <p:nvPr/>
        </p:nvCxnSpPr>
        <p:spPr>
          <a:xfrm flipV="1">
            <a:off x="1447800" y="5181600"/>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8" name="Straight Connector 7"/>
          <p:cNvCxnSpPr/>
          <p:nvPr/>
        </p:nvCxnSpPr>
        <p:spPr>
          <a:xfrm flipV="1">
            <a:off x="1447800" y="1828800"/>
            <a:ext cx="0" cy="3352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1" name="TextBox 10"/>
          <p:cNvSpPr txBox="1"/>
          <p:nvPr/>
        </p:nvSpPr>
        <p:spPr>
          <a:xfrm>
            <a:off x="728133" y="1676400"/>
            <a:ext cx="1024467" cy="369332"/>
          </a:xfrm>
          <a:prstGeom prst="rect">
            <a:avLst/>
          </a:prstGeom>
          <a:noFill/>
        </p:spPr>
        <p:txBody>
          <a:bodyPr wrap="square" rtlCol="0">
            <a:spAutoFit/>
          </a:bodyPr>
          <a:lstStyle/>
          <a:p>
            <a:r>
              <a:rPr lang="en-US" dirty="0"/>
              <a:t>P, AC</a:t>
            </a:r>
            <a:endParaRPr lang="en-US" baseline="30000" dirty="0"/>
          </a:p>
        </p:txBody>
      </p:sp>
      <p:sp>
        <p:nvSpPr>
          <p:cNvPr id="66" name="Content Placeholder 2"/>
          <p:cNvSpPr>
            <a:spLocks noGrp="1"/>
          </p:cNvSpPr>
          <p:nvPr>
            <p:ph idx="1"/>
          </p:nvPr>
        </p:nvSpPr>
        <p:spPr>
          <a:xfrm>
            <a:off x="4876800" y="1600200"/>
            <a:ext cx="4114800" cy="3886200"/>
          </a:xfrm>
          <a:ln>
            <a:solidFill>
              <a:schemeClr val="tx1"/>
            </a:solidFill>
          </a:ln>
        </p:spPr>
        <p:txBody>
          <a:bodyPr/>
          <a:lstStyle/>
          <a:p>
            <a:r>
              <a:rPr lang="en-US" sz="1800" dirty="0"/>
              <a:t>Now, with less demand, China’s autarky price is higher than the US, even though AC curve is lower</a:t>
            </a:r>
          </a:p>
          <a:p>
            <a:r>
              <a:rPr lang="en-US" sz="1800" dirty="0"/>
              <a:t>With trade, US underprices China even though it has the higher AC curve, and US takes the whole world market</a:t>
            </a:r>
          </a:p>
          <a:p>
            <a:r>
              <a:rPr lang="en-US" sz="1800" dirty="0"/>
              <a:t>Price falls in both countries and demanders gain in both, the US by less</a:t>
            </a:r>
          </a:p>
          <a:p>
            <a:r>
              <a:rPr lang="en-US" sz="1800" dirty="0"/>
              <a:t>World would benefit more if somehow China took whole market at </a:t>
            </a:r>
            <a:r>
              <a:rPr lang="en-US" sz="1800" dirty="0" err="1"/>
              <a:t>Q</a:t>
            </a:r>
            <a:r>
              <a:rPr lang="en-US" sz="1800" baseline="30000" dirty="0" err="1"/>
              <a:t>Opt</a:t>
            </a:r>
            <a:endParaRPr lang="en-US" sz="1800" baseline="30000" dirty="0"/>
          </a:p>
          <a:p>
            <a:endParaRPr lang="en-US" sz="1800" dirty="0"/>
          </a:p>
        </p:txBody>
      </p:sp>
      <p:sp>
        <p:nvSpPr>
          <p:cNvPr id="38" name="TextBox 37"/>
          <p:cNvSpPr txBox="1"/>
          <p:nvPr/>
        </p:nvSpPr>
        <p:spPr>
          <a:xfrm>
            <a:off x="4267201" y="5181600"/>
            <a:ext cx="533400" cy="369332"/>
          </a:xfrm>
          <a:prstGeom prst="rect">
            <a:avLst/>
          </a:prstGeom>
          <a:noFill/>
        </p:spPr>
        <p:txBody>
          <a:bodyPr wrap="square" rtlCol="0">
            <a:spAutoFit/>
          </a:bodyPr>
          <a:lstStyle/>
          <a:p>
            <a:r>
              <a:rPr lang="en-US" dirty="0"/>
              <a:t>Q</a:t>
            </a:r>
            <a:endParaRPr lang="en-US" baseline="30000" dirty="0"/>
          </a:p>
        </p:txBody>
      </p:sp>
      <p:cxnSp>
        <p:nvCxnSpPr>
          <p:cNvPr id="41" name="Straight Connector 40"/>
          <p:cNvCxnSpPr/>
          <p:nvPr/>
        </p:nvCxnSpPr>
        <p:spPr>
          <a:xfrm flipH="1" flipV="1">
            <a:off x="1905000" y="1981200"/>
            <a:ext cx="1371600" cy="2971800"/>
          </a:xfrm>
          <a:prstGeom prst="line">
            <a:avLst/>
          </a:prstGeom>
          <a:ln>
            <a:solidFill>
              <a:srgbClr val="008000"/>
            </a:solidFill>
            <a:prstDash val="lgDashDot"/>
          </a:ln>
          <a:effectLst/>
        </p:spPr>
        <p:style>
          <a:lnRef idx="2">
            <a:schemeClr val="accent1"/>
          </a:lnRef>
          <a:fillRef idx="0">
            <a:schemeClr val="accent1"/>
          </a:fillRef>
          <a:effectRef idx="1">
            <a:schemeClr val="accent1"/>
          </a:effectRef>
          <a:fontRef idx="minor">
            <a:schemeClr val="tx1"/>
          </a:fontRef>
        </p:style>
      </p:cxnSp>
      <p:cxnSp>
        <p:nvCxnSpPr>
          <p:cNvPr id="45" name="Straight Connector 44"/>
          <p:cNvCxnSpPr/>
          <p:nvPr/>
        </p:nvCxnSpPr>
        <p:spPr>
          <a:xfrm flipH="1">
            <a:off x="1447800" y="3581400"/>
            <a:ext cx="1219200" cy="0"/>
          </a:xfrm>
          <a:prstGeom prst="line">
            <a:avLst/>
          </a:prstGeom>
          <a:ln>
            <a:solidFill>
              <a:srgbClr val="008000"/>
            </a:solidFill>
            <a:prstDash val="dash"/>
          </a:ln>
          <a:effectLst/>
        </p:spPr>
        <p:style>
          <a:lnRef idx="2">
            <a:schemeClr val="accent1"/>
          </a:lnRef>
          <a:fillRef idx="0">
            <a:schemeClr val="accent1"/>
          </a:fillRef>
          <a:effectRef idx="1">
            <a:schemeClr val="accent1"/>
          </a:effectRef>
          <a:fontRef idx="minor">
            <a:schemeClr val="tx1"/>
          </a:fontRef>
        </p:style>
      </p:cxnSp>
      <p:cxnSp>
        <p:nvCxnSpPr>
          <p:cNvPr id="47" name="Straight Connector 46"/>
          <p:cNvCxnSpPr/>
          <p:nvPr/>
        </p:nvCxnSpPr>
        <p:spPr>
          <a:xfrm>
            <a:off x="2667000" y="3581400"/>
            <a:ext cx="0" cy="1600200"/>
          </a:xfrm>
          <a:prstGeom prst="line">
            <a:avLst/>
          </a:prstGeom>
          <a:ln>
            <a:solidFill>
              <a:srgbClr val="008000"/>
            </a:solidFill>
            <a:prstDash val="dash"/>
          </a:ln>
          <a:effectLst/>
        </p:spPr>
        <p:style>
          <a:lnRef idx="2">
            <a:schemeClr val="accent1"/>
          </a:lnRef>
          <a:fillRef idx="0">
            <a:schemeClr val="accent1"/>
          </a:fillRef>
          <a:effectRef idx="1">
            <a:schemeClr val="accent1"/>
          </a:effectRef>
          <a:fontRef idx="minor">
            <a:schemeClr val="tx1"/>
          </a:fontRef>
        </p:style>
      </p:cxnSp>
      <p:sp>
        <p:nvSpPr>
          <p:cNvPr id="50" name="TextBox 49"/>
          <p:cNvSpPr txBox="1"/>
          <p:nvPr/>
        </p:nvSpPr>
        <p:spPr>
          <a:xfrm>
            <a:off x="2362200" y="5181600"/>
            <a:ext cx="609600" cy="369332"/>
          </a:xfrm>
          <a:prstGeom prst="rect">
            <a:avLst/>
          </a:prstGeom>
          <a:noFill/>
        </p:spPr>
        <p:txBody>
          <a:bodyPr wrap="square" rtlCol="0">
            <a:spAutoFit/>
          </a:bodyPr>
          <a:lstStyle/>
          <a:p>
            <a:r>
              <a:rPr lang="en-US" dirty="0">
                <a:solidFill>
                  <a:srgbClr val="008000"/>
                </a:solidFill>
              </a:rPr>
              <a:t>Q</a:t>
            </a:r>
            <a:r>
              <a:rPr lang="en-US" baseline="-25000" dirty="0">
                <a:solidFill>
                  <a:srgbClr val="008000"/>
                </a:solidFill>
              </a:rPr>
              <a:t>0</a:t>
            </a:r>
            <a:r>
              <a:rPr lang="en-US" baseline="30000" dirty="0">
                <a:solidFill>
                  <a:srgbClr val="008000"/>
                </a:solidFill>
              </a:rPr>
              <a:t>U</a:t>
            </a:r>
          </a:p>
        </p:txBody>
      </p:sp>
      <p:sp>
        <p:nvSpPr>
          <p:cNvPr id="51" name="TextBox 50"/>
          <p:cNvSpPr txBox="1"/>
          <p:nvPr/>
        </p:nvSpPr>
        <p:spPr>
          <a:xfrm>
            <a:off x="990600" y="3429000"/>
            <a:ext cx="533400" cy="369332"/>
          </a:xfrm>
          <a:prstGeom prst="rect">
            <a:avLst/>
          </a:prstGeom>
          <a:noFill/>
        </p:spPr>
        <p:txBody>
          <a:bodyPr wrap="square" rtlCol="0">
            <a:spAutoFit/>
          </a:bodyPr>
          <a:lstStyle/>
          <a:p>
            <a:r>
              <a:rPr lang="en-US" dirty="0">
                <a:solidFill>
                  <a:srgbClr val="008000"/>
                </a:solidFill>
              </a:rPr>
              <a:t>P</a:t>
            </a:r>
            <a:r>
              <a:rPr lang="en-US" baseline="-25000" dirty="0">
                <a:solidFill>
                  <a:srgbClr val="008000"/>
                </a:solidFill>
              </a:rPr>
              <a:t>0</a:t>
            </a:r>
            <a:r>
              <a:rPr lang="en-US" baseline="30000" dirty="0">
                <a:solidFill>
                  <a:srgbClr val="008000"/>
                </a:solidFill>
              </a:rPr>
              <a:t>U</a:t>
            </a:r>
          </a:p>
        </p:txBody>
      </p:sp>
      <p:sp>
        <p:nvSpPr>
          <p:cNvPr id="32" name="TextBox 31"/>
          <p:cNvSpPr txBox="1"/>
          <p:nvPr/>
        </p:nvSpPr>
        <p:spPr>
          <a:xfrm>
            <a:off x="3200400" y="4800600"/>
            <a:ext cx="533400" cy="369332"/>
          </a:xfrm>
          <a:prstGeom prst="rect">
            <a:avLst/>
          </a:prstGeom>
          <a:noFill/>
        </p:spPr>
        <p:txBody>
          <a:bodyPr wrap="square" rtlCol="0">
            <a:spAutoFit/>
          </a:bodyPr>
          <a:lstStyle/>
          <a:p>
            <a:r>
              <a:rPr lang="en-US" dirty="0">
                <a:solidFill>
                  <a:srgbClr val="008000"/>
                </a:solidFill>
              </a:rPr>
              <a:t>D</a:t>
            </a:r>
            <a:r>
              <a:rPr lang="en-US" baseline="30000" dirty="0">
                <a:solidFill>
                  <a:srgbClr val="008000"/>
                </a:solidFill>
              </a:rPr>
              <a:t>U</a:t>
            </a:r>
          </a:p>
        </p:txBody>
      </p:sp>
      <p:sp>
        <p:nvSpPr>
          <p:cNvPr id="34" name="TextBox 33"/>
          <p:cNvSpPr txBox="1"/>
          <p:nvPr/>
        </p:nvSpPr>
        <p:spPr>
          <a:xfrm>
            <a:off x="4114800" y="3962400"/>
            <a:ext cx="685800" cy="369332"/>
          </a:xfrm>
          <a:prstGeom prst="rect">
            <a:avLst/>
          </a:prstGeom>
          <a:noFill/>
        </p:spPr>
        <p:txBody>
          <a:bodyPr wrap="square" rtlCol="0">
            <a:spAutoFit/>
          </a:bodyPr>
          <a:lstStyle/>
          <a:p>
            <a:r>
              <a:rPr lang="en-US" dirty="0">
                <a:solidFill>
                  <a:srgbClr val="008000"/>
                </a:solidFill>
              </a:rPr>
              <a:t>AC</a:t>
            </a:r>
            <a:r>
              <a:rPr lang="en-US" baseline="30000" dirty="0">
                <a:solidFill>
                  <a:srgbClr val="008000"/>
                </a:solidFill>
              </a:rPr>
              <a:t>U</a:t>
            </a:r>
          </a:p>
        </p:txBody>
      </p:sp>
      <p:sp>
        <p:nvSpPr>
          <p:cNvPr id="16" name="Freeform 15"/>
          <p:cNvSpPr/>
          <p:nvPr/>
        </p:nvSpPr>
        <p:spPr>
          <a:xfrm>
            <a:off x="1447800" y="2514600"/>
            <a:ext cx="2844800" cy="1735667"/>
          </a:xfrm>
          <a:custGeom>
            <a:avLst/>
            <a:gdLst>
              <a:gd name="connsiteX0" fmla="*/ 0 w 2794000"/>
              <a:gd name="connsiteY0" fmla="*/ 0 h 2074334"/>
              <a:gd name="connsiteX1" fmla="*/ 1786467 w 2794000"/>
              <a:gd name="connsiteY1" fmla="*/ 1752600 h 2074334"/>
              <a:gd name="connsiteX2" fmla="*/ 2362200 w 2794000"/>
              <a:gd name="connsiteY2" fmla="*/ 1981200 h 2074334"/>
              <a:gd name="connsiteX3" fmla="*/ 2794000 w 2794000"/>
              <a:gd name="connsiteY3" fmla="*/ 2074334 h 2074334"/>
              <a:gd name="connsiteX4" fmla="*/ 2794000 w 2794000"/>
              <a:gd name="connsiteY4" fmla="*/ 2074334 h 2074334"/>
              <a:gd name="connsiteX0" fmla="*/ 0 w 2794000"/>
              <a:gd name="connsiteY0" fmla="*/ 0 h 2074334"/>
              <a:gd name="connsiteX1" fmla="*/ 1786467 w 2794000"/>
              <a:gd name="connsiteY1" fmla="*/ 1752600 h 2074334"/>
              <a:gd name="connsiteX2" fmla="*/ 2362200 w 2794000"/>
              <a:gd name="connsiteY2" fmla="*/ 1981200 h 2074334"/>
              <a:gd name="connsiteX3" fmla="*/ 2794000 w 2794000"/>
              <a:gd name="connsiteY3" fmla="*/ 2074334 h 2074334"/>
              <a:gd name="connsiteX4" fmla="*/ 2794000 w 2794000"/>
              <a:gd name="connsiteY4" fmla="*/ 2074334 h 2074334"/>
              <a:gd name="connsiteX0" fmla="*/ 0 w 2794000"/>
              <a:gd name="connsiteY0" fmla="*/ 0 h 2074334"/>
              <a:gd name="connsiteX1" fmla="*/ 1786467 w 2794000"/>
              <a:gd name="connsiteY1" fmla="*/ 1752600 h 2074334"/>
              <a:gd name="connsiteX2" fmla="*/ 2362200 w 2794000"/>
              <a:gd name="connsiteY2" fmla="*/ 1981200 h 2074334"/>
              <a:gd name="connsiteX3" fmla="*/ 2794000 w 2794000"/>
              <a:gd name="connsiteY3" fmla="*/ 2074334 h 2074334"/>
              <a:gd name="connsiteX4" fmla="*/ 2794000 w 2794000"/>
              <a:gd name="connsiteY4" fmla="*/ 2074334 h 2074334"/>
              <a:gd name="connsiteX0" fmla="*/ 0 w 2794000"/>
              <a:gd name="connsiteY0" fmla="*/ 0 h 2074334"/>
              <a:gd name="connsiteX1" fmla="*/ 1786467 w 2794000"/>
              <a:gd name="connsiteY1" fmla="*/ 1752600 h 2074334"/>
              <a:gd name="connsiteX2" fmla="*/ 2362200 w 2794000"/>
              <a:gd name="connsiteY2" fmla="*/ 1981200 h 2074334"/>
              <a:gd name="connsiteX3" fmla="*/ 2794000 w 2794000"/>
              <a:gd name="connsiteY3" fmla="*/ 2074334 h 2074334"/>
              <a:gd name="connsiteX4" fmla="*/ 2794000 w 2794000"/>
              <a:gd name="connsiteY4" fmla="*/ 2074334 h 2074334"/>
              <a:gd name="connsiteX0" fmla="*/ 0 w 2844800"/>
              <a:gd name="connsiteY0" fmla="*/ 0 h 1659467"/>
              <a:gd name="connsiteX1" fmla="*/ 1837267 w 2844800"/>
              <a:gd name="connsiteY1" fmla="*/ 1337733 h 1659467"/>
              <a:gd name="connsiteX2" fmla="*/ 2413000 w 2844800"/>
              <a:gd name="connsiteY2" fmla="*/ 1566333 h 1659467"/>
              <a:gd name="connsiteX3" fmla="*/ 2844800 w 2844800"/>
              <a:gd name="connsiteY3" fmla="*/ 1659467 h 1659467"/>
              <a:gd name="connsiteX4" fmla="*/ 2844800 w 2844800"/>
              <a:gd name="connsiteY4" fmla="*/ 1659467 h 1659467"/>
              <a:gd name="connsiteX0" fmla="*/ 0 w 2844800"/>
              <a:gd name="connsiteY0" fmla="*/ 0 h 1659467"/>
              <a:gd name="connsiteX1" fmla="*/ 1837267 w 2844800"/>
              <a:gd name="connsiteY1" fmla="*/ 1337733 h 1659467"/>
              <a:gd name="connsiteX2" fmla="*/ 2413000 w 2844800"/>
              <a:gd name="connsiteY2" fmla="*/ 1566333 h 1659467"/>
              <a:gd name="connsiteX3" fmla="*/ 2844800 w 2844800"/>
              <a:gd name="connsiteY3" fmla="*/ 1659467 h 1659467"/>
              <a:gd name="connsiteX4" fmla="*/ 2844800 w 2844800"/>
              <a:gd name="connsiteY4" fmla="*/ 1659467 h 1659467"/>
              <a:gd name="connsiteX0" fmla="*/ 0 w 2844800"/>
              <a:gd name="connsiteY0" fmla="*/ 0 h 1659467"/>
              <a:gd name="connsiteX1" fmla="*/ 1837267 w 2844800"/>
              <a:gd name="connsiteY1" fmla="*/ 1337733 h 1659467"/>
              <a:gd name="connsiteX2" fmla="*/ 2413000 w 2844800"/>
              <a:gd name="connsiteY2" fmla="*/ 1566333 h 1659467"/>
              <a:gd name="connsiteX3" fmla="*/ 2844800 w 2844800"/>
              <a:gd name="connsiteY3" fmla="*/ 1659467 h 1659467"/>
              <a:gd name="connsiteX4" fmla="*/ 2844800 w 2844800"/>
              <a:gd name="connsiteY4" fmla="*/ 1659467 h 1659467"/>
              <a:gd name="connsiteX0" fmla="*/ 0 w 2844800"/>
              <a:gd name="connsiteY0" fmla="*/ 0 h 1659467"/>
              <a:gd name="connsiteX1" fmla="*/ 1837267 w 2844800"/>
              <a:gd name="connsiteY1" fmla="*/ 1337733 h 1659467"/>
              <a:gd name="connsiteX2" fmla="*/ 2413000 w 2844800"/>
              <a:gd name="connsiteY2" fmla="*/ 1566333 h 1659467"/>
              <a:gd name="connsiteX3" fmla="*/ 2844800 w 2844800"/>
              <a:gd name="connsiteY3" fmla="*/ 1659467 h 1659467"/>
              <a:gd name="connsiteX4" fmla="*/ 2844800 w 2844800"/>
              <a:gd name="connsiteY4" fmla="*/ 1659467 h 1659467"/>
              <a:gd name="connsiteX0" fmla="*/ 0 w 2844800"/>
              <a:gd name="connsiteY0" fmla="*/ 0 h 1659467"/>
              <a:gd name="connsiteX1" fmla="*/ 1837267 w 2844800"/>
              <a:gd name="connsiteY1" fmla="*/ 1337733 h 1659467"/>
              <a:gd name="connsiteX2" fmla="*/ 2413000 w 2844800"/>
              <a:gd name="connsiteY2" fmla="*/ 1566333 h 1659467"/>
              <a:gd name="connsiteX3" fmla="*/ 2844800 w 2844800"/>
              <a:gd name="connsiteY3" fmla="*/ 1659467 h 1659467"/>
              <a:gd name="connsiteX4" fmla="*/ 2844800 w 2844800"/>
              <a:gd name="connsiteY4" fmla="*/ 1659467 h 165946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844800" h="1659467">
                <a:moveTo>
                  <a:pt x="0" y="0"/>
                </a:moveTo>
                <a:cubicBezTo>
                  <a:pt x="506941" y="733425"/>
                  <a:pt x="1524000" y="1187803"/>
                  <a:pt x="1837267" y="1337733"/>
                </a:cubicBezTo>
                <a:cubicBezTo>
                  <a:pt x="2150534" y="1487663"/>
                  <a:pt x="2185811" y="1500011"/>
                  <a:pt x="2413000" y="1566333"/>
                </a:cubicBezTo>
                <a:cubicBezTo>
                  <a:pt x="2640189" y="1632655"/>
                  <a:pt x="2844800" y="1659467"/>
                  <a:pt x="2844800" y="1659467"/>
                </a:cubicBezTo>
                <a:lnTo>
                  <a:pt x="2844800" y="1659467"/>
                </a:lnTo>
              </a:path>
            </a:pathLst>
          </a:custGeom>
          <a:ln>
            <a:solidFill>
              <a:srgbClr val="008000"/>
            </a:solidFill>
            <a:prstDash val="lgDashDot"/>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30" name="Freeform 29"/>
          <p:cNvSpPr/>
          <p:nvPr/>
        </p:nvSpPr>
        <p:spPr>
          <a:xfrm>
            <a:off x="1447800" y="2971800"/>
            <a:ext cx="2844800" cy="1447800"/>
          </a:xfrm>
          <a:custGeom>
            <a:avLst/>
            <a:gdLst>
              <a:gd name="connsiteX0" fmla="*/ 0 w 2794000"/>
              <a:gd name="connsiteY0" fmla="*/ 0 h 2074334"/>
              <a:gd name="connsiteX1" fmla="*/ 1786467 w 2794000"/>
              <a:gd name="connsiteY1" fmla="*/ 1752600 h 2074334"/>
              <a:gd name="connsiteX2" fmla="*/ 2362200 w 2794000"/>
              <a:gd name="connsiteY2" fmla="*/ 1981200 h 2074334"/>
              <a:gd name="connsiteX3" fmla="*/ 2794000 w 2794000"/>
              <a:gd name="connsiteY3" fmla="*/ 2074334 h 2074334"/>
              <a:gd name="connsiteX4" fmla="*/ 2794000 w 2794000"/>
              <a:gd name="connsiteY4" fmla="*/ 2074334 h 2074334"/>
              <a:gd name="connsiteX0" fmla="*/ 0 w 2794000"/>
              <a:gd name="connsiteY0" fmla="*/ 0 h 2074334"/>
              <a:gd name="connsiteX1" fmla="*/ 1786467 w 2794000"/>
              <a:gd name="connsiteY1" fmla="*/ 1752600 h 2074334"/>
              <a:gd name="connsiteX2" fmla="*/ 2362200 w 2794000"/>
              <a:gd name="connsiteY2" fmla="*/ 1981200 h 2074334"/>
              <a:gd name="connsiteX3" fmla="*/ 2794000 w 2794000"/>
              <a:gd name="connsiteY3" fmla="*/ 2074334 h 2074334"/>
              <a:gd name="connsiteX4" fmla="*/ 2794000 w 2794000"/>
              <a:gd name="connsiteY4" fmla="*/ 2074334 h 2074334"/>
              <a:gd name="connsiteX0" fmla="*/ 0 w 2794000"/>
              <a:gd name="connsiteY0" fmla="*/ 0 h 2074334"/>
              <a:gd name="connsiteX1" fmla="*/ 1786467 w 2794000"/>
              <a:gd name="connsiteY1" fmla="*/ 1752600 h 2074334"/>
              <a:gd name="connsiteX2" fmla="*/ 2362200 w 2794000"/>
              <a:gd name="connsiteY2" fmla="*/ 1981200 h 2074334"/>
              <a:gd name="connsiteX3" fmla="*/ 2794000 w 2794000"/>
              <a:gd name="connsiteY3" fmla="*/ 2074334 h 2074334"/>
              <a:gd name="connsiteX4" fmla="*/ 2794000 w 2794000"/>
              <a:gd name="connsiteY4" fmla="*/ 2074334 h 2074334"/>
              <a:gd name="connsiteX0" fmla="*/ 0 w 2794000"/>
              <a:gd name="connsiteY0" fmla="*/ 0 h 2074334"/>
              <a:gd name="connsiteX1" fmla="*/ 1786467 w 2794000"/>
              <a:gd name="connsiteY1" fmla="*/ 1752600 h 2074334"/>
              <a:gd name="connsiteX2" fmla="*/ 2362200 w 2794000"/>
              <a:gd name="connsiteY2" fmla="*/ 1981200 h 2074334"/>
              <a:gd name="connsiteX3" fmla="*/ 2794000 w 2794000"/>
              <a:gd name="connsiteY3" fmla="*/ 2074334 h 2074334"/>
              <a:gd name="connsiteX4" fmla="*/ 2794000 w 2794000"/>
              <a:gd name="connsiteY4" fmla="*/ 2074334 h 2074334"/>
              <a:gd name="connsiteX0" fmla="*/ 0 w 2844800"/>
              <a:gd name="connsiteY0" fmla="*/ 0 h 1659467"/>
              <a:gd name="connsiteX1" fmla="*/ 1837267 w 2844800"/>
              <a:gd name="connsiteY1" fmla="*/ 1337733 h 1659467"/>
              <a:gd name="connsiteX2" fmla="*/ 2413000 w 2844800"/>
              <a:gd name="connsiteY2" fmla="*/ 1566333 h 1659467"/>
              <a:gd name="connsiteX3" fmla="*/ 2844800 w 2844800"/>
              <a:gd name="connsiteY3" fmla="*/ 1659467 h 1659467"/>
              <a:gd name="connsiteX4" fmla="*/ 2844800 w 2844800"/>
              <a:gd name="connsiteY4" fmla="*/ 1659467 h 1659467"/>
              <a:gd name="connsiteX0" fmla="*/ 0 w 2844800"/>
              <a:gd name="connsiteY0" fmla="*/ 0 h 1659467"/>
              <a:gd name="connsiteX1" fmla="*/ 1837267 w 2844800"/>
              <a:gd name="connsiteY1" fmla="*/ 1337733 h 1659467"/>
              <a:gd name="connsiteX2" fmla="*/ 2413000 w 2844800"/>
              <a:gd name="connsiteY2" fmla="*/ 1566333 h 1659467"/>
              <a:gd name="connsiteX3" fmla="*/ 2844800 w 2844800"/>
              <a:gd name="connsiteY3" fmla="*/ 1659467 h 1659467"/>
              <a:gd name="connsiteX4" fmla="*/ 2844800 w 2844800"/>
              <a:gd name="connsiteY4" fmla="*/ 1659467 h 1659467"/>
              <a:gd name="connsiteX0" fmla="*/ 0 w 2844800"/>
              <a:gd name="connsiteY0" fmla="*/ 0 h 1659467"/>
              <a:gd name="connsiteX1" fmla="*/ 1837267 w 2844800"/>
              <a:gd name="connsiteY1" fmla="*/ 1337733 h 1659467"/>
              <a:gd name="connsiteX2" fmla="*/ 2413000 w 2844800"/>
              <a:gd name="connsiteY2" fmla="*/ 1566333 h 1659467"/>
              <a:gd name="connsiteX3" fmla="*/ 2844800 w 2844800"/>
              <a:gd name="connsiteY3" fmla="*/ 1659467 h 1659467"/>
              <a:gd name="connsiteX4" fmla="*/ 2844800 w 2844800"/>
              <a:gd name="connsiteY4" fmla="*/ 1659467 h 1659467"/>
              <a:gd name="connsiteX0" fmla="*/ 0 w 2844800"/>
              <a:gd name="connsiteY0" fmla="*/ 0 h 1659467"/>
              <a:gd name="connsiteX1" fmla="*/ 1837267 w 2844800"/>
              <a:gd name="connsiteY1" fmla="*/ 1337733 h 1659467"/>
              <a:gd name="connsiteX2" fmla="*/ 2413000 w 2844800"/>
              <a:gd name="connsiteY2" fmla="*/ 1566333 h 1659467"/>
              <a:gd name="connsiteX3" fmla="*/ 2844800 w 2844800"/>
              <a:gd name="connsiteY3" fmla="*/ 1659467 h 1659467"/>
              <a:gd name="connsiteX4" fmla="*/ 2844800 w 2844800"/>
              <a:gd name="connsiteY4" fmla="*/ 1659467 h 1659467"/>
              <a:gd name="connsiteX0" fmla="*/ 0 w 2844800"/>
              <a:gd name="connsiteY0" fmla="*/ 0 h 1659467"/>
              <a:gd name="connsiteX1" fmla="*/ 1837267 w 2844800"/>
              <a:gd name="connsiteY1" fmla="*/ 1337733 h 1659467"/>
              <a:gd name="connsiteX2" fmla="*/ 2413000 w 2844800"/>
              <a:gd name="connsiteY2" fmla="*/ 1566333 h 1659467"/>
              <a:gd name="connsiteX3" fmla="*/ 2844800 w 2844800"/>
              <a:gd name="connsiteY3" fmla="*/ 1659467 h 1659467"/>
              <a:gd name="connsiteX4" fmla="*/ 2844800 w 2844800"/>
              <a:gd name="connsiteY4" fmla="*/ 1659467 h 165946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844800" h="1659467">
                <a:moveTo>
                  <a:pt x="0" y="0"/>
                </a:moveTo>
                <a:cubicBezTo>
                  <a:pt x="506941" y="733425"/>
                  <a:pt x="1524000" y="1187803"/>
                  <a:pt x="1837267" y="1337733"/>
                </a:cubicBezTo>
                <a:cubicBezTo>
                  <a:pt x="2150534" y="1487663"/>
                  <a:pt x="2185811" y="1500011"/>
                  <a:pt x="2413000" y="1566333"/>
                </a:cubicBezTo>
                <a:cubicBezTo>
                  <a:pt x="2640189" y="1632655"/>
                  <a:pt x="2844800" y="1659467"/>
                  <a:pt x="2844800" y="1659467"/>
                </a:cubicBezTo>
                <a:lnTo>
                  <a:pt x="2844800" y="1659467"/>
                </a:lnTo>
              </a:path>
            </a:pathLst>
          </a:custGeom>
          <a:ln>
            <a:solidFill>
              <a:srgbClr val="FF0000"/>
            </a:solidFill>
            <a:prstDash val="lgDashDotDot"/>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cxnSp>
        <p:nvCxnSpPr>
          <p:cNvPr id="31" name="Straight Connector 30"/>
          <p:cNvCxnSpPr/>
          <p:nvPr/>
        </p:nvCxnSpPr>
        <p:spPr>
          <a:xfrm flipH="1" flipV="1">
            <a:off x="1524000" y="2057400"/>
            <a:ext cx="685800" cy="2895600"/>
          </a:xfrm>
          <a:prstGeom prst="line">
            <a:avLst/>
          </a:prstGeom>
          <a:ln>
            <a:solidFill>
              <a:srgbClr val="FF0000"/>
            </a:solidFill>
            <a:prstDash val="lgDashDotDot"/>
          </a:ln>
          <a:effectLst/>
        </p:spPr>
        <p:style>
          <a:lnRef idx="2">
            <a:schemeClr val="accent1"/>
          </a:lnRef>
          <a:fillRef idx="0">
            <a:schemeClr val="accent1"/>
          </a:fillRef>
          <a:effectRef idx="1">
            <a:schemeClr val="accent1"/>
          </a:effectRef>
          <a:fontRef idx="minor">
            <a:schemeClr val="tx1"/>
          </a:fontRef>
        </p:style>
      </p:cxnSp>
      <p:cxnSp>
        <p:nvCxnSpPr>
          <p:cNvPr id="36" name="Straight Connector 35"/>
          <p:cNvCxnSpPr/>
          <p:nvPr/>
        </p:nvCxnSpPr>
        <p:spPr>
          <a:xfrm flipH="1">
            <a:off x="1447800" y="3352800"/>
            <a:ext cx="381000" cy="0"/>
          </a:xfrm>
          <a:prstGeom prst="line">
            <a:avLst/>
          </a:prstGeom>
          <a:ln>
            <a:solidFill>
              <a:srgbClr val="FF0000"/>
            </a:solidFill>
            <a:prstDash val="dash"/>
          </a:ln>
          <a:effectLst/>
        </p:spPr>
        <p:style>
          <a:lnRef idx="2">
            <a:schemeClr val="accent1"/>
          </a:lnRef>
          <a:fillRef idx="0">
            <a:schemeClr val="accent1"/>
          </a:fillRef>
          <a:effectRef idx="1">
            <a:schemeClr val="accent1"/>
          </a:effectRef>
          <a:fontRef idx="minor">
            <a:schemeClr val="tx1"/>
          </a:fontRef>
        </p:style>
      </p:cxnSp>
      <p:cxnSp>
        <p:nvCxnSpPr>
          <p:cNvPr id="37" name="Straight Connector 36"/>
          <p:cNvCxnSpPr/>
          <p:nvPr/>
        </p:nvCxnSpPr>
        <p:spPr>
          <a:xfrm>
            <a:off x="1828800" y="3352800"/>
            <a:ext cx="0" cy="1828800"/>
          </a:xfrm>
          <a:prstGeom prst="line">
            <a:avLst/>
          </a:prstGeom>
          <a:ln>
            <a:solidFill>
              <a:srgbClr val="FF0000"/>
            </a:solidFill>
            <a:prstDash val="dash"/>
          </a:ln>
          <a:effectLst/>
        </p:spPr>
        <p:style>
          <a:lnRef idx="2">
            <a:schemeClr val="accent1"/>
          </a:lnRef>
          <a:fillRef idx="0">
            <a:schemeClr val="accent1"/>
          </a:fillRef>
          <a:effectRef idx="1">
            <a:schemeClr val="accent1"/>
          </a:effectRef>
          <a:fontRef idx="minor">
            <a:schemeClr val="tx1"/>
          </a:fontRef>
        </p:style>
      </p:cxnSp>
      <p:cxnSp>
        <p:nvCxnSpPr>
          <p:cNvPr id="39" name="Straight Connector 38"/>
          <p:cNvCxnSpPr/>
          <p:nvPr/>
        </p:nvCxnSpPr>
        <p:spPr>
          <a:xfrm flipH="1" flipV="1">
            <a:off x="1981202" y="1981200"/>
            <a:ext cx="1828798" cy="2743200"/>
          </a:xfrm>
          <a:prstGeom prst="line">
            <a:avLst/>
          </a:prstGeom>
          <a:ln>
            <a:solidFill>
              <a:srgbClr val="3366FF"/>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44" name="Straight Connector 43"/>
          <p:cNvCxnSpPr>
            <a:stCxn id="49" idx="6"/>
          </p:cNvCxnSpPr>
          <p:nvPr/>
        </p:nvCxnSpPr>
        <p:spPr>
          <a:xfrm flipH="1">
            <a:off x="1447800" y="3902075"/>
            <a:ext cx="1847850" cy="0"/>
          </a:xfrm>
          <a:prstGeom prst="line">
            <a:avLst/>
          </a:prstGeom>
          <a:ln>
            <a:solidFill>
              <a:srgbClr val="3366FF"/>
            </a:solidFill>
            <a:prstDash val="dash"/>
          </a:ln>
          <a:effectLst/>
        </p:spPr>
        <p:style>
          <a:lnRef idx="2">
            <a:schemeClr val="accent1"/>
          </a:lnRef>
          <a:fillRef idx="0">
            <a:schemeClr val="accent1"/>
          </a:fillRef>
          <a:effectRef idx="1">
            <a:schemeClr val="accent1"/>
          </a:effectRef>
          <a:fontRef idx="minor">
            <a:schemeClr val="tx1"/>
          </a:fontRef>
        </p:style>
      </p:cxnSp>
      <p:cxnSp>
        <p:nvCxnSpPr>
          <p:cNvPr id="46" name="Straight Connector 45"/>
          <p:cNvCxnSpPr/>
          <p:nvPr/>
        </p:nvCxnSpPr>
        <p:spPr>
          <a:xfrm>
            <a:off x="3254375" y="3889375"/>
            <a:ext cx="0" cy="1295400"/>
          </a:xfrm>
          <a:prstGeom prst="line">
            <a:avLst/>
          </a:prstGeom>
          <a:ln>
            <a:solidFill>
              <a:srgbClr val="3366FF"/>
            </a:solidFill>
            <a:prstDash val="dash"/>
          </a:ln>
          <a:effectLst/>
        </p:spPr>
        <p:style>
          <a:lnRef idx="2">
            <a:schemeClr val="accent1"/>
          </a:lnRef>
          <a:fillRef idx="0">
            <a:schemeClr val="accent1"/>
          </a:fillRef>
          <a:effectRef idx="1">
            <a:schemeClr val="accent1"/>
          </a:effectRef>
          <a:fontRef idx="minor">
            <a:schemeClr val="tx1"/>
          </a:fontRef>
        </p:style>
      </p:cxnSp>
      <p:sp>
        <p:nvSpPr>
          <p:cNvPr id="23" name="Oval 22"/>
          <p:cNvSpPr/>
          <p:nvPr/>
        </p:nvSpPr>
        <p:spPr>
          <a:xfrm>
            <a:off x="1797050" y="3308350"/>
            <a:ext cx="76200" cy="76200"/>
          </a:xfrm>
          <a:prstGeom prst="ellipse">
            <a:avLst/>
          </a:prstGeom>
          <a:solidFill>
            <a:schemeClr val="bg1"/>
          </a:solidFill>
          <a:ln w="25400">
            <a:solidFill>
              <a:srgbClr val="FF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9" name="Oval 48"/>
          <p:cNvSpPr/>
          <p:nvPr/>
        </p:nvSpPr>
        <p:spPr>
          <a:xfrm>
            <a:off x="3219450" y="3863975"/>
            <a:ext cx="76200" cy="76200"/>
          </a:xfrm>
          <a:prstGeom prst="ellipse">
            <a:avLst/>
          </a:prstGeom>
          <a:solidFill>
            <a:schemeClr val="bg1"/>
          </a:solidFill>
          <a:ln w="25400">
            <a:solidFill>
              <a:srgbClr val="3366F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3" name="Oval 52"/>
          <p:cNvSpPr/>
          <p:nvPr/>
        </p:nvSpPr>
        <p:spPr>
          <a:xfrm>
            <a:off x="2762250" y="3854450"/>
            <a:ext cx="76200" cy="76200"/>
          </a:xfrm>
          <a:prstGeom prst="ellipse">
            <a:avLst/>
          </a:prstGeom>
          <a:solidFill>
            <a:schemeClr val="bg1"/>
          </a:solidFill>
          <a:ln w="25400">
            <a:solidFill>
              <a:srgbClr val="3366F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4" name="Oval 53"/>
          <p:cNvSpPr/>
          <p:nvPr/>
        </p:nvSpPr>
        <p:spPr>
          <a:xfrm>
            <a:off x="1914525" y="3857625"/>
            <a:ext cx="76200" cy="76200"/>
          </a:xfrm>
          <a:prstGeom prst="ellipse">
            <a:avLst/>
          </a:prstGeom>
          <a:solidFill>
            <a:schemeClr val="bg1"/>
          </a:solidFill>
          <a:ln w="25400">
            <a:solidFill>
              <a:srgbClr val="3366F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5" name="Oval 54"/>
          <p:cNvSpPr/>
          <p:nvPr/>
        </p:nvSpPr>
        <p:spPr>
          <a:xfrm>
            <a:off x="2628900" y="3543300"/>
            <a:ext cx="76200" cy="76200"/>
          </a:xfrm>
          <a:prstGeom prst="ellipse">
            <a:avLst/>
          </a:prstGeom>
          <a:solidFill>
            <a:schemeClr val="bg1"/>
          </a:solidFill>
          <a:ln w="25400">
            <a:solidFill>
              <a:srgbClr val="008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6" name="TextBox 55"/>
          <p:cNvSpPr txBox="1"/>
          <p:nvPr/>
        </p:nvSpPr>
        <p:spPr>
          <a:xfrm>
            <a:off x="1600200" y="5181600"/>
            <a:ext cx="609600" cy="369332"/>
          </a:xfrm>
          <a:prstGeom prst="rect">
            <a:avLst/>
          </a:prstGeom>
          <a:noFill/>
        </p:spPr>
        <p:txBody>
          <a:bodyPr wrap="square" rtlCol="0">
            <a:spAutoFit/>
          </a:bodyPr>
          <a:lstStyle/>
          <a:p>
            <a:r>
              <a:rPr lang="en-US" dirty="0">
                <a:solidFill>
                  <a:srgbClr val="FF0000"/>
                </a:solidFill>
              </a:rPr>
              <a:t>Q</a:t>
            </a:r>
            <a:r>
              <a:rPr lang="en-US" baseline="-25000" dirty="0">
                <a:solidFill>
                  <a:srgbClr val="FF0000"/>
                </a:solidFill>
              </a:rPr>
              <a:t>0</a:t>
            </a:r>
            <a:r>
              <a:rPr lang="en-US" baseline="30000" dirty="0">
                <a:solidFill>
                  <a:srgbClr val="FF0000"/>
                </a:solidFill>
              </a:rPr>
              <a:t>C</a:t>
            </a:r>
          </a:p>
        </p:txBody>
      </p:sp>
      <p:sp>
        <p:nvSpPr>
          <p:cNvPr id="57" name="TextBox 56"/>
          <p:cNvSpPr txBox="1"/>
          <p:nvPr/>
        </p:nvSpPr>
        <p:spPr>
          <a:xfrm>
            <a:off x="1143000" y="5181600"/>
            <a:ext cx="609600" cy="369332"/>
          </a:xfrm>
          <a:prstGeom prst="rect">
            <a:avLst/>
          </a:prstGeom>
          <a:noFill/>
        </p:spPr>
        <p:txBody>
          <a:bodyPr wrap="square" rtlCol="0">
            <a:spAutoFit/>
          </a:bodyPr>
          <a:lstStyle/>
          <a:p>
            <a:r>
              <a:rPr lang="en-US" dirty="0">
                <a:solidFill>
                  <a:srgbClr val="FF0000"/>
                </a:solidFill>
              </a:rPr>
              <a:t>Q</a:t>
            </a:r>
            <a:r>
              <a:rPr lang="en-US" baseline="-25000" dirty="0">
                <a:solidFill>
                  <a:srgbClr val="FF0000"/>
                </a:solidFill>
              </a:rPr>
              <a:t>1</a:t>
            </a:r>
            <a:r>
              <a:rPr lang="en-US" baseline="30000" dirty="0">
                <a:solidFill>
                  <a:srgbClr val="FF0000"/>
                </a:solidFill>
              </a:rPr>
              <a:t>C</a:t>
            </a:r>
          </a:p>
        </p:txBody>
      </p:sp>
      <p:sp>
        <p:nvSpPr>
          <p:cNvPr id="58" name="TextBox 57"/>
          <p:cNvSpPr txBox="1"/>
          <p:nvPr/>
        </p:nvSpPr>
        <p:spPr>
          <a:xfrm>
            <a:off x="2895600" y="5181600"/>
            <a:ext cx="609600" cy="369332"/>
          </a:xfrm>
          <a:prstGeom prst="rect">
            <a:avLst/>
          </a:prstGeom>
          <a:noFill/>
        </p:spPr>
        <p:txBody>
          <a:bodyPr wrap="square" rtlCol="0">
            <a:spAutoFit/>
          </a:bodyPr>
          <a:lstStyle/>
          <a:p>
            <a:r>
              <a:rPr lang="en-US" dirty="0">
                <a:solidFill>
                  <a:srgbClr val="008000"/>
                </a:solidFill>
              </a:rPr>
              <a:t>Q</a:t>
            </a:r>
            <a:r>
              <a:rPr lang="en-US" baseline="-25000" dirty="0">
                <a:solidFill>
                  <a:srgbClr val="008000"/>
                </a:solidFill>
              </a:rPr>
              <a:t>1</a:t>
            </a:r>
            <a:r>
              <a:rPr lang="en-US" baseline="30000" dirty="0">
                <a:solidFill>
                  <a:srgbClr val="008000"/>
                </a:solidFill>
              </a:rPr>
              <a:t>U</a:t>
            </a:r>
          </a:p>
        </p:txBody>
      </p:sp>
      <p:sp>
        <p:nvSpPr>
          <p:cNvPr id="59" name="TextBox 58"/>
          <p:cNvSpPr txBox="1"/>
          <p:nvPr/>
        </p:nvSpPr>
        <p:spPr>
          <a:xfrm>
            <a:off x="990600" y="3124200"/>
            <a:ext cx="533400" cy="369332"/>
          </a:xfrm>
          <a:prstGeom prst="rect">
            <a:avLst/>
          </a:prstGeom>
          <a:noFill/>
        </p:spPr>
        <p:txBody>
          <a:bodyPr wrap="square" rtlCol="0">
            <a:spAutoFit/>
          </a:bodyPr>
          <a:lstStyle/>
          <a:p>
            <a:r>
              <a:rPr lang="en-US" dirty="0">
                <a:solidFill>
                  <a:srgbClr val="FF0000"/>
                </a:solidFill>
              </a:rPr>
              <a:t>P</a:t>
            </a:r>
            <a:r>
              <a:rPr lang="en-US" baseline="-25000" dirty="0">
                <a:solidFill>
                  <a:srgbClr val="FF0000"/>
                </a:solidFill>
              </a:rPr>
              <a:t>0</a:t>
            </a:r>
            <a:r>
              <a:rPr lang="en-US" baseline="30000" dirty="0">
                <a:solidFill>
                  <a:srgbClr val="FF0000"/>
                </a:solidFill>
              </a:rPr>
              <a:t>C</a:t>
            </a:r>
          </a:p>
        </p:txBody>
      </p:sp>
      <p:sp>
        <p:nvSpPr>
          <p:cNvPr id="60" name="TextBox 59"/>
          <p:cNvSpPr txBox="1"/>
          <p:nvPr/>
        </p:nvSpPr>
        <p:spPr>
          <a:xfrm>
            <a:off x="914400" y="3733800"/>
            <a:ext cx="609600" cy="369332"/>
          </a:xfrm>
          <a:prstGeom prst="rect">
            <a:avLst/>
          </a:prstGeom>
          <a:noFill/>
        </p:spPr>
        <p:txBody>
          <a:bodyPr wrap="square" rtlCol="0">
            <a:spAutoFit/>
          </a:bodyPr>
          <a:lstStyle/>
          <a:p>
            <a:r>
              <a:rPr lang="en-US" dirty="0">
                <a:solidFill>
                  <a:srgbClr val="3366FF"/>
                </a:solidFill>
              </a:rPr>
              <a:t>P</a:t>
            </a:r>
            <a:r>
              <a:rPr lang="en-US" baseline="-25000" dirty="0">
                <a:solidFill>
                  <a:srgbClr val="3366FF"/>
                </a:solidFill>
              </a:rPr>
              <a:t>1</a:t>
            </a:r>
            <a:r>
              <a:rPr lang="en-US" baseline="30000" dirty="0">
                <a:solidFill>
                  <a:srgbClr val="3366FF"/>
                </a:solidFill>
              </a:rPr>
              <a:t>W</a:t>
            </a:r>
          </a:p>
        </p:txBody>
      </p:sp>
      <p:sp>
        <p:nvSpPr>
          <p:cNvPr id="61" name="TextBox 60"/>
          <p:cNvSpPr txBox="1"/>
          <p:nvPr/>
        </p:nvSpPr>
        <p:spPr>
          <a:xfrm>
            <a:off x="2133600" y="4800600"/>
            <a:ext cx="533400" cy="369332"/>
          </a:xfrm>
          <a:prstGeom prst="rect">
            <a:avLst/>
          </a:prstGeom>
          <a:noFill/>
        </p:spPr>
        <p:txBody>
          <a:bodyPr wrap="square" rtlCol="0">
            <a:spAutoFit/>
          </a:bodyPr>
          <a:lstStyle/>
          <a:p>
            <a:r>
              <a:rPr lang="en-US" dirty="0">
                <a:solidFill>
                  <a:srgbClr val="FF0000"/>
                </a:solidFill>
              </a:rPr>
              <a:t>D</a:t>
            </a:r>
            <a:r>
              <a:rPr lang="en-US" baseline="30000" dirty="0">
                <a:solidFill>
                  <a:srgbClr val="FF0000"/>
                </a:solidFill>
              </a:rPr>
              <a:t>C</a:t>
            </a:r>
          </a:p>
        </p:txBody>
      </p:sp>
      <p:sp>
        <p:nvSpPr>
          <p:cNvPr id="62" name="TextBox 61"/>
          <p:cNvSpPr txBox="1"/>
          <p:nvPr/>
        </p:nvSpPr>
        <p:spPr>
          <a:xfrm>
            <a:off x="3657600" y="4648200"/>
            <a:ext cx="1447800" cy="369332"/>
          </a:xfrm>
          <a:prstGeom prst="rect">
            <a:avLst/>
          </a:prstGeom>
          <a:noFill/>
        </p:spPr>
        <p:txBody>
          <a:bodyPr wrap="square" rtlCol="0">
            <a:spAutoFit/>
          </a:bodyPr>
          <a:lstStyle/>
          <a:p>
            <a:r>
              <a:rPr lang="en-US" dirty="0">
                <a:solidFill>
                  <a:srgbClr val="3366FF"/>
                </a:solidFill>
              </a:rPr>
              <a:t>D</a:t>
            </a:r>
            <a:r>
              <a:rPr lang="en-US" baseline="30000" dirty="0">
                <a:solidFill>
                  <a:srgbClr val="3366FF"/>
                </a:solidFill>
              </a:rPr>
              <a:t>W</a:t>
            </a:r>
            <a:r>
              <a:rPr lang="en-US" dirty="0">
                <a:solidFill>
                  <a:srgbClr val="3366FF"/>
                </a:solidFill>
              </a:rPr>
              <a:t>=D</a:t>
            </a:r>
            <a:r>
              <a:rPr lang="en-US" baseline="30000" dirty="0">
                <a:solidFill>
                  <a:srgbClr val="3366FF"/>
                </a:solidFill>
              </a:rPr>
              <a:t>C</a:t>
            </a:r>
            <a:r>
              <a:rPr lang="en-US" dirty="0">
                <a:solidFill>
                  <a:srgbClr val="3366FF"/>
                </a:solidFill>
              </a:rPr>
              <a:t>+D</a:t>
            </a:r>
            <a:r>
              <a:rPr lang="en-US" baseline="30000" dirty="0">
                <a:solidFill>
                  <a:srgbClr val="3366FF"/>
                </a:solidFill>
              </a:rPr>
              <a:t>U</a:t>
            </a:r>
          </a:p>
        </p:txBody>
      </p:sp>
      <p:sp>
        <p:nvSpPr>
          <p:cNvPr id="63" name="TextBox 62"/>
          <p:cNvSpPr txBox="1"/>
          <p:nvPr/>
        </p:nvSpPr>
        <p:spPr>
          <a:xfrm>
            <a:off x="4114800" y="4343400"/>
            <a:ext cx="685800" cy="369332"/>
          </a:xfrm>
          <a:prstGeom prst="rect">
            <a:avLst/>
          </a:prstGeom>
          <a:noFill/>
        </p:spPr>
        <p:txBody>
          <a:bodyPr wrap="square" rtlCol="0">
            <a:spAutoFit/>
          </a:bodyPr>
          <a:lstStyle/>
          <a:p>
            <a:r>
              <a:rPr lang="en-US" dirty="0">
                <a:solidFill>
                  <a:srgbClr val="FF0000"/>
                </a:solidFill>
              </a:rPr>
              <a:t>AC</a:t>
            </a:r>
            <a:r>
              <a:rPr lang="en-US" baseline="30000" dirty="0">
                <a:solidFill>
                  <a:srgbClr val="FF0000"/>
                </a:solidFill>
              </a:rPr>
              <a:t>C</a:t>
            </a:r>
          </a:p>
        </p:txBody>
      </p:sp>
      <p:cxnSp>
        <p:nvCxnSpPr>
          <p:cNvPr id="64" name="Straight Arrow Connector 63"/>
          <p:cNvCxnSpPr/>
          <p:nvPr/>
        </p:nvCxnSpPr>
        <p:spPr>
          <a:xfrm>
            <a:off x="1600200" y="3352800"/>
            <a:ext cx="4233" cy="563033"/>
          </a:xfrm>
          <a:prstGeom prst="straightConnector1">
            <a:avLst/>
          </a:prstGeom>
          <a:ln w="25400">
            <a:solidFill>
              <a:srgbClr val="FF0000"/>
            </a:solidFill>
            <a:tailEnd type="arrow" w="sm" len="sm"/>
          </a:ln>
          <a:effectLst/>
        </p:spPr>
        <p:style>
          <a:lnRef idx="2">
            <a:schemeClr val="accent1"/>
          </a:lnRef>
          <a:fillRef idx="0">
            <a:schemeClr val="accent1"/>
          </a:fillRef>
          <a:effectRef idx="1">
            <a:schemeClr val="accent1"/>
          </a:effectRef>
          <a:fontRef idx="minor">
            <a:schemeClr val="tx1"/>
          </a:fontRef>
        </p:style>
      </p:cxnSp>
      <p:cxnSp>
        <p:nvCxnSpPr>
          <p:cNvPr id="65" name="Straight Arrow Connector 64"/>
          <p:cNvCxnSpPr>
            <a:endCxn id="60" idx="3"/>
          </p:cNvCxnSpPr>
          <p:nvPr/>
        </p:nvCxnSpPr>
        <p:spPr>
          <a:xfrm>
            <a:off x="1524000" y="3581400"/>
            <a:ext cx="0" cy="337066"/>
          </a:xfrm>
          <a:prstGeom prst="straightConnector1">
            <a:avLst/>
          </a:prstGeom>
          <a:ln w="25400">
            <a:solidFill>
              <a:srgbClr val="008000"/>
            </a:solidFill>
            <a:tailEnd type="arrow" w="sm" len="sm"/>
          </a:ln>
          <a:effectLst/>
        </p:spPr>
        <p:style>
          <a:lnRef idx="2">
            <a:schemeClr val="accent1"/>
          </a:lnRef>
          <a:fillRef idx="0">
            <a:schemeClr val="accent1"/>
          </a:fillRef>
          <a:effectRef idx="1">
            <a:schemeClr val="accent1"/>
          </a:effectRef>
          <a:fontRef idx="minor">
            <a:schemeClr val="tx1"/>
          </a:fontRef>
        </p:style>
      </p:cxnSp>
      <p:cxnSp>
        <p:nvCxnSpPr>
          <p:cNvPr id="71" name="Straight Connector 70"/>
          <p:cNvCxnSpPr/>
          <p:nvPr/>
        </p:nvCxnSpPr>
        <p:spPr>
          <a:xfrm flipH="1" flipV="1">
            <a:off x="1456267" y="4216400"/>
            <a:ext cx="2034117" cy="3175"/>
          </a:xfrm>
          <a:prstGeom prst="line">
            <a:avLst/>
          </a:prstGeom>
          <a:ln>
            <a:solidFill>
              <a:srgbClr val="CDCE00"/>
            </a:solidFill>
            <a:prstDash val="dash"/>
          </a:ln>
          <a:effectLst/>
        </p:spPr>
        <p:style>
          <a:lnRef idx="2">
            <a:schemeClr val="accent1"/>
          </a:lnRef>
          <a:fillRef idx="0">
            <a:schemeClr val="accent1"/>
          </a:fillRef>
          <a:effectRef idx="1">
            <a:schemeClr val="accent1"/>
          </a:effectRef>
          <a:fontRef idx="minor">
            <a:schemeClr val="tx1"/>
          </a:fontRef>
        </p:style>
      </p:cxnSp>
      <p:cxnSp>
        <p:nvCxnSpPr>
          <p:cNvPr id="73" name="Straight Connector 72"/>
          <p:cNvCxnSpPr/>
          <p:nvPr/>
        </p:nvCxnSpPr>
        <p:spPr>
          <a:xfrm flipH="1">
            <a:off x="3474509" y="4212167"/>
            <a:ext cx="1058" cy="976841"/>
          </a:xfrm>
          <a:prstGeom prst="line">
            <a:avLst/>
          </a:prstGeom>
          <a:ln>
            <a:solidFill>
              <a:srgbClr val="CDCE00"/>
            </a:solidFill>
            <a:prstDash val="dash"/>
          </a:ln>
          <a:effectLst/>
        </p:spPr>
        <p:style>
          <a:lnRef idx="2">
            <a:schemeClr val="accent1"/>
          </a:lnRef>
          <a:fillRef idx="0">
            <a:schemeClr val="accent1"/>
          </a:fillRef>
          <a:effectRef idx="1">
            <a:schemeClr val="accent1"/>
          </a:effectRef>
          <a:fontRef idx="minor">
            <a:schemeClr val="tx1"/>
          </a:fontRef>
        </p:style>
      </p:cxnSp>
      <p:sp>
        <p:nvSpPr>
          <p:cNvPr id="75" name="Oval 74"/>
          <p:cNvSpPr/>
          <p:nvPr/>
        </p:nvSpPr>
        <p:spPr>
          <a:xfrm>
            <a:off x="3443817" y="4181475"/>
            <a:ext cx="76200" cy="76200"/>
          </a:xfrm>
          <a:prstGeom prst="ellipse">
            <a:avLst/>
          </a:prstGeom>
          <a:solidFill>
            <a:schemeClr val="bg1"/>
          </a:solidFill>
          <a:ln w="25400">
            <a:solidFill>
              <a:srgbClr val="CDCE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6" name="TextBox 75"/>
          <p:cNvSpPr txBox="1"/>
          <p:nvPr/>
        </p:nvSpPr>
        <p:spPr>
          <a:xfrm>
            <a:off x="914400" y="4038600"/>
            <a:ext cx="609600" cy="369332"/>
          </a:xfrm>
          <a:prstGeom prst="rect">
            <a:avLst/>
          </a:prstGeom>
          <a:noFill/>
        </p:spPr>
        <p:txBody>
          <a:bodyPr wrap="square" rtlCol="0">
            <a:spAutoFit/>
          </a:bodyPr>
          <a:lstStyle/>
          <a:p>
            <a:r>
              <a:rPr lang="en-US" dirty="0" err="1">
                <a:solidFill>
                  <a:srgbClr val="CDCE00"/>
                </a:solidFill>
              </a:rPr>
              <a:t>P</a:t>
            </a:r>
            <a:r>
              <a:rPr lang="en-US" baseline="30000" dirty="0" err="1">
                <a:solidFill>
                  <a:srgbClr val="CDCE00"/>
                </a:solidFill>
              </a:rPr>
              <a:t>Opt</a:t>
            </a:r>
            <a:endParaRPr lang="en-US" baseline="30000" dirty="0">
              <a:solidFill>
                <a:srgbClr val="CDCE00"/>
              </a:solidFill>
            </a:endParaRPr>
          </a:p>
        </p:txBody>
      </p:sp>
      <p:sp>
        <p:nvSpPr>
          <p:cNvPr id="77" name="TextBox 76"/>
          <p:cNvSpPr txBox="1"/>
          <p:nvPr/>
        </p:nvSpPr>
        <p:spPr>
          <a:xfrm>
            <a:off x="3352800" y="5181600"/>
            <a:ext cx="609600" cy="369332"/>
          </a:xfrm>
          <a:prstGeom prst="rect">
            <a:avLst/>
          </a:prstGeom>
          <a:noFill/>
        </p:spPr>
        <p:txBody>
          <a:bodyPr wrap="square" rtlCol="0">
            <a:spAutoFit/>
          </a:bodyPr>
          <a:lstStyle/>
          <a:p>
            <a:r>
              <a:rPr lang="en-US" dirty="0" err="1">
                <a:solidFill>
                  <a:srgbClr val="CDCE00"/>
                </a:solidFill>
              </a:rPr>
              <a:t>Q</a:t>
            </a:r>
            <a:r>
              <a:rPr lang="en-US" baseline="30000" dirty="0" err="1">
                <a:solidFill>
                  <a:srgbClr val="CDCE00"/>
                </a:solidFill>
              </a:rPr>
              <a:t>Opt</a:t>
            </a:r>
            <a:endParaRPr lang="en-US" baseline="30000" dirty="0">
              <a:solidFill>
                <a:srgbClr val="CDCE00"/>
              </a:solidFill>
            </a:endParaRPr>
          </a:p>
        </p:txBody>
      </p:sp>
      <p:sp>
        <p:nvSpPr>
          <p:cNvPr id="3" name="Footer Placeholder 2">
            <a:extLst>
              <a:ext uri="{FF2B5EF4-FFF2-40B4-BE49-F238E27FC236}">
                <a16:creationId xmlns:a16="http://schemas.microsoft.com/office/drawing/2014/main" id="{98F92091-C503-EA48-AEDB-0BD53E9B016D}"/>
              </a:ext>
            </a:extLst>
          </p:cNvPr>
          <p:cNvSpPr>
            <a:spLocks noGrp="1"/>
          </p:cNvSpPr>
          <p:nvPr>
            <p:ph type="ftr" sz="quarter" idx="11"/>
          </p:nvPr>
        </p:nvSpPr>
        <p:spPr/>
        <p:txBody>
          <a:bodyPr/>
          <a:lstStyle/>
          <a:p>
            <a:pPr>
              <a:defRPr/>
            </a:pPr>
            <a:r>
              <a:rPr lang="en-US"/>
              <a:t>Class 18:  Scale Economies and Imperfect Competition</a:t>
            </a:r>
          </a:p>
        </p:txBody>
      </p:sp>
      <p:sp>
        <p:nvSpPr>
          <p:cNvPr id="4" name="Slide Number Placeholder 3">
            <a:extLst>
              <a:ext uri="{FF2B5EF4-FFF2-40B4-BE49-F238E27FC236}">
                <a16:creationId xmlns:a16="http://schemas.microsoft.com/office/drawing/2014/main" id="{2E42F547-B564-DB40-95D0-8F03A9741299}"/>
              </a:ext>
            </a:extLst>
          </p:cNvPr>
          <p:cNvSpPr>
            <a:spLocks noGrp="1"/>
          </p:cNvSpPr>
          <p:nvPr>
            <p:ph type="sldNum" sz="quarter" idx="12"/>
          </p:nvPr>
        </p:nvSpPr>
        <p:spPr/>
        <p:txBody>
          <a:bodyPr/>
          <a:lstStyle/>
          <a:p>
            <a:pPr>
              <a:defRPr/>
            </a:pPr>
            <a:fld id="{659DFB22-C7E9-9E4B-8431-4E4E88AD005A}" type="slidenum">
              <a:rPr lang="en-US" smtClean="0"/>
              <a:pPr>
                <a:defRPr/>
              </a:pPr>
              <a:t>13</a:t>
            </a:fld>
            <a:endParaRPr lang="en-US"/>
          </a:p>
        </p:txBody>
      </p:sp>
    </p:spTree>
    <p:extLst>
      <p:ext uri="{BB962C8B-B14F-4D97-AF65-F5344CB8AC3E}">
        <p14:creationId xmlns:p14="http://schemas.microsoft.com/office/powerpoint/2010/main" val="2718183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6">
                                            <p:txEl>
                                              <p:pRg st="1" end="1"/>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62"/>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9"/>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49"/>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44"/>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46"/>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53"/>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54"/>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58"/>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57"/>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60"/>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66">
                                            <p:txEl>
                                              <p:pRg st="2" end="2"/>
                                            </p:txEl>
                                          </p:spTgt>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65"/>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64"/>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66">
                                            <p:txEl>
                                              <p:pRg st="3" end="3"/>
                                            </p:txEl>
                                          </p:spTgt>
                                        </p:tgtEl>
                                        <p:attrNameLst>
                                          <p:attrName>style.visibility</p:attrName>
                                        </p:attrNameLst>
                                      </p:cBhvr>
                                      <p:to>
                                        <p:strVal val="visible"/>
                                      </p:to>
                                    </p:set>
                                  </p:childTnLst>
                                </p:cTn>
                              </p:par>
                              <p:par>
                                <p:cTn id="39" presetID="1" presetClass="entr" presetSubtype="0" fill="hold" grpId="0" nodeType="withEffect">
                                  <p:stCondLst>
                                    <p:cond delay="0"/>
                                  </p:stCondLst>
                                  <p:childTnLst>
                                    <p:set>
                                      <p:cBhvr>
                                        <p:cTn id="40" dur="1" fill="hold">
                                          <p:stCondLst>
                                            <p:cond delay="0"/>
                                          </p:stCondLst>
                                        </p:cTn>
                                        <p:tgtEl>
                                          <p:spTgt spid="77"/>
                                        </p:tgtEl>
                                        <p:attrNameLst>
                                          <p:attrName>style.visibility</p:attrName>
                                        </p:attrNameLst>
                                      </p:cBhvr>
                                      <p:to>
                                        <p:strVal val="visible"/>
                                      </p:to>
                                    </p:set>
                                  </p:childTnLst>
                                </p:cTn>
                              </p:par>
                              <p:par>
                                <p:cTn id="41" presetID="1" presetClass="entr" presetSubtype="0" fill="hold" nodeType="withEffect">
                                  <p:stCondLst>
                                    <p:cond delay="0"/>
                                  </p:stCondLst>
                                  <p:childTnLst>
                                    <p:set>
                                      <p:cBhvr>
                                        <p:cTn id="42" dur="1" fill="hold">
                                          <p:stCondLst>
                                            <p:cond delay="0"/>
                                          </p:stCondLst>
                                        </p:cTn>
                                        <p:tgtEl>
                                          <p:spTgt spid="73"/>
                                        </p:tgtEl>
                                        <p:attrNameLst>
                                          <p:attrName>style.visibility</p:attrName>
                                        </p:attrNameLst>
                                      </p:cBhvr>
                                      <p:to>
                                        <p:strVal val="visible"/>
                                      </p:to>
                                    </p:set>
                                  </p:childTnLst>
                                </p:cTn>
                              </p:par>
                              <p:par>
                                <p:cTn id="43" presetID="1" presetClass="entr" presetSubtype="0" fill="hold" grpId="0" nodeType="withEffect">
                                  <p:stCondLst>
                                    <p:cond delay="0"/>
                                  </p:stCondLst>
                                  <p:childTnLst>
                                    <p:set>
                                      <p:cBhvr>
                                        <p:cTn id="44" dur="1" fill="hold">
                                          <p:stCondLst>
                                            <p:cond delay="0"/>
                                          </p:stCondLst>
                                        </p:cTn>
                                        <p:tgtEl>
                                          <p:spTgt spid="76"/>
                                        </p:tgtEl>
                                        <p:attrNameLst>
                                          <p:attrName>style.visibility</p:attrName>
                                        </p:attrNameLst>
                                      </p:cBhvr>
                                      <p:to>
                                        <p:strVal val="visible"/>
                                      </p:to>
                                    </p:set>
                                  </p:childTnLst>
                                </p:cTn>
                              </p:par>
                              <p:par>
                                <p:cTn id="45" presetID="1" presetClass="entr" presetSubtype="0" fill="hold" nodeType="withEffect">
                                  <p:stCondLst>
                                    <p:cond delay="0"/>
                                  </p:stCondLst>
                                  <p:childTnLst>
                                    <p:set>
                                      <p:cBhvr>
                                        <p:cTn id="46" dur="1" fill="hold">
                                          <p:stCondLst>
                                            <p:cond delay="0"/>
                                          </p:stCondLst>
                                        </p:cTn>
                                        <p:tgtEl>
                                          <p:spTgt spid="71"/>
                                        </p:tgtEl>
                                        <p:attrNameLst>
                                          <p:attrName>style.visibility</p:attrName>
                                        </p:attrNameLst>
                                      </p:cBhvr>
                                      <p:to>
                                        <p:strVal val="visible"/>
                                      </p:to>
                                    </p:set>
                                  </p:childTnLst>
                                </p:cTn>
                              </p:par>
                              <p:par>
                                <p:cTn id="47" presetID="1" presetClass="entr" presetSubtype="0" fill="hold" grpId="0" nodeType="withEffect">
                                  <p:stCondLst>
                                    <p:cond delay="0"/>
                                  </p:stCondLst>
                                  <p:childTnLst>
                                    <p:set>
                                      <p:cBhvr>
                                        <p:cTn id="48" dur="1" fill="hold">
                                          <p:stCondLst>
                                            <p:cond delay="0"/>
                                          </p:stCondLst>
                                        </p:cTn>
                                        <p:tgtEl>
                                          <p:spTgt spid="7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9" grpId="0" animBg="1"/>
      <p:bldP spid="53" grpId="0" animBg="1"/>
      <p:bldP spid="54" grpId="0" animBg="1"/>
      <p:bldP spid="57" grpId="0"/>
      <p:bldP spid="58" grpId="0"/>
      <p:bldP spid="60" grpId="0"/>
      <p:bldP spid="62" grpId="0"/>
      <p:bldP spid="75" grpId="0" animBg="1"/>
      <p:bldP spid="76" grpId="0"/>
      <p:bldP spid="77"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Potential Loss from Trade</a:t>
            </a:r>
          </a:p>
        </p:txBody>
      </p:sp>
      <p:cxnSp>
        <p:nvCxnSpPr>
          <p:cNvPr id="7" name="Straight Connector 6"/>
          <p:cNvCxnSpPr/>
          <p:nvPr/>
        </p:nvCxnSpPr>
        <p:spPr>
          <a:xfrm flipV="1">
            <a:off x="1447800" y="5181600"/>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8" name="Straight Connector 7"/>
          <p:cNvCxnSpPr/>
          <p:nvPr/>
        </p:nvCxnSpPr>
        <p:spPr>
          <a:xfrm flipV="1">
            <a:off x="1447800" y="1828800"/>
            <a:ext cx="0" cy="3352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1" name="TextBox 10"/>
          <p:cNvSpPr txBox="1"/>
          <p:nvPr/>
        </p:nvSpPr>
        <p:spPr>
          <a:xfrm>
            <a:off x="728133" y="1676400"/>
            <a:ext cx="1024467" cy="369332"/>
          </a:xfrm>
          <a:prstGeom prst="rect">
            <a:avLst/>
          </a:prstGeom>
          <a:noFill/>
        </p:spPr>
        <p:txBody>
          <a:bodyPr wrap="square" rtlCol="0">
            <a:spAutoFit/>
          </a:bodyPr>
          <a:lstStyle/>
          <a:p>
            <a:r>
              <a:rPr lang="en-US" dirty="0"/>
              <a:t>P, AC</a:t>
            </a:r>
            <a:endParaRPr lang="en-US" baseline="30000" dirty="0"/>
          </a:p>
        </p:txBody>
      </p:sp>
      <p:sp>
        <p:nvSpPr>
          <p:cNvPr id="66" name="Content Placeholder 2"/>
          <p:cNvSpPr>
            <a:spLocks noGrp="1"/>
          </p:cNvSpPr>
          <p:nvPr>
            <p:ph idx="1"/>
          </p:nvPr>
        </p:nvSpPr>
        <p:spPr>
          <a:xfrm>
            <a:off x="4876800" y="1447800"/>
            <a:ext cx="4114800" cy="4377267"/>
          </a:xfrm>
          <a:ln>
            <a:solidFill>
              <a:schemeClr val="tx1"/>
            </a:solidFill>
          </a:ln>
        </p:spPr>
        <p:txBody>
          <a:bodyPr/>
          <a:lstStyle/>
          <a:p>
            <a:r>
              <a:rPr lang="en-US" sz="2000" dirty="0"/>
              <a:t>Suppose China is initially not producing, so that free trade is at point 1</a:t>
            </a:r>
          </a:p>
          <a:p>
            <a:r>
              <a:rPr lang="en-US" sz="2000" dirty="0"/>
              <a:t>Even with lower AC curve, China cannot enter, because its cost of </a:t>
            </a:r>
            <a:r>
              <a:rPr lang="en-US" sz="2000" u="sng" dirty="0"/>
              <a:t>initial</a:t>
            </a:r>
            <a:r>
              <a:rPr lang="en-US" sz="2000" dirty="0"/>
              <a:t> output is C</a:t>
            </a:r>
            <a:r>
              <a:rPr lang="en-US" sz="2000" baseline="-25000" dirty="0"/>
              <a:t>0</a:t>
            </a:r>
            <a:r>
              <a:rPr lang="en-US" sz="2000" baseline="30000" dirty="0"/>
              <a:t> </a:t>
            </a:r>
            <a:r>
              <a:rPr lang="en-US" sz="2000" dirty="0"/>
              <a:t>&gt; P</a:t>
            </a:r>
            <a:r>
              <a:rPr lang="en-US" sz="2000" baseline="-25000" dirty="0"/>
              <a:t>1</a:t>
            </a:r>
            <a:r>
              <a:rPr lang="en-US" sz="2000" baseline="30000" dirty="0"/>
              <a:t>W</a:t>
            </a:r>
          </a:p>
          <a:p>
            <a:r>
              <a:rPr lang="en-US" sz="2000" dirty="0"/>
              <a:t>If China cuts off trade with high tariff, it moves to point 2, with lower price.  Both suppliers and demanders in China gain</a:t>
            </a:r>
          </a:p>
          <a:p>
            <a:r>
              <a:rPr lang="en-US" sz="2000" dirty="0"/>
              <a:t>So China gains by </a:t>
            </a:r>
            <a:r>
              <a:rPr lang="en-US" sz="2000" u="sng" dirty="0"/>
              <a:t>not</a:t>
            </a:r>
            <a:r>
              <a:rPr lang="en-US" sz="2000" dirty="0"/>
              <a:t> trading!</a:t>
            </a:r>
          </a:p>
        </p:txBody>
      </p:sp>
      <p:sp>
        <p:nvSpPr>
          <p:cNvPr id="38" name="TextBox 37"/>
          <p:cNvSpPr txBox="1"/>
          <p:nvPr/>
        </p:nvSpPr>
        <p:spPr>
          <a:xfrm>
            <a:off x="4267201" y="5181600"/>
            <a:ext cx="533400" cy="369332"/>
          </a:xfrm>
          <a:prstGeom prst="rect">
            <a:avLst/>
          </a:prstGeom>
          <a:noFill/>
        </p:spPr>
        <p:txBody>
          <a:bodyPr wrap="square" rtlCol="0">
            <a:spAutoFit/>
          </a:bodyPr>
          <a:lstStyle/>
          <a:p>
            <a:r>
              <a:rPr lang="en-US" dirty="0"/>
              <a:t>Q</a:t>
            </a:r>
            <a:endParaRPr lang="en-US" baseline="30000" dirty="0"/>
          </a:p>
        </p:txBody>
      </p:sp>
      <p:sp>
        <p:nvSpPr>
          <p:cNvPr id="34" name="TextBox 33"/>
          <p:cNvSpPr txBox="1"/>
          <p:nvPr/>
        </p:nvSpPr>
        <p:spPr>
          <a:xfrm>
            <a:off x="4114800" y="3962400"/>
            <a:ext cx="685800" cy="369332"/>
          </a:xfrm>
          <a:prstGeom prst="rect">
            <a:avLst/>
          </a:prstGeom>
          <a:noFill/>
        </p:spPr>
        <p:txBody>
          <a:bodyPr wrap="square" rtlCol="0">
            <a:spAutoFit/>
          </a:bodyPr>
          <a:lstStyle/>
          <a:p>
            <a:r>
              <a:rPr lang="en-US" dirty="0">
                <a:solidFill>
                  <a:srgbClr val="008000"/>
                </a:solidFill>
              </a:rPr>
              <a:t>AC</a:t>
            </a:r>
            <a:r>
              <a:rPr lang="en-US" baseline="30000" dirty="0">
                <a:solidFill>
                  <a:srgbClr val="008000"/>
                </a:solidFill>
              </a:rPr>
              <a:t>U</a:t>
            </a:r>
          </a:p>
        </p:txBody>
      </p:sp>
      <p:sp>
        <p:nvSpPr>
          <p:cNvPr id="16" name="Freeform 15"/>
          <p:cNvSpPr/>
          <p:nvPr/>
        </p:nvSpPr>
        <p:spPr>
          <a:xfrm>
            <a:off x="1591733" y="2660650"/>
            <a:ext cx="2844800" cy="1659467"/>
          </a:xfrm>
          <a:custGeom>
            <a:avLst/>
            <a:gdLst>
              <a:gd name="connsiteX0" fmla="*/ 0 w 2794000"/>
              <a:gd name="connsiteY0" fmla="*/ 0 h 2074334"/>
              <a:gd name="connsiteX1" fmla="*/ 1786467 w 2794000"/>
              <a:gd name="connsiteY1" fmla="*/ 1752600 h 2074334"/>
              <a:gd name="connsiteX2" fmla="*/ 2362200 w 2794000"/>
              <a:gd name="connsiteY2" fmla="*/ 1981200 h 2074334"/>
              <a:gd name="connsiteX3" fmla="*/ 2794000 w 2794000"/>
              <a:gd name="connsiteY3" fmla="*/ 2074334 h 2074334"/>
              <a:gd name="connsiteX4" fmla="*/ 2794000 w 2794000"/>
              <a:gd name="connsiteY4" fmla="*/ 2074334 h 2074334"/>
              <a:gd name="connsiteX0" fmla="*/ 0 w 2794000"/>
              <a:gd name="connsiteY0" fmla="*/ 0 h 2074334"/>
              <a:gd name="connsiteX1" fmla="*/ 1786467 w 2794000"/>
              <a:gd name="connsiteY1" fmla="*/ 1752600 h 2074334"/>
              <a:gd name="connsiteX2" fmla="*/ 2362200 w 2794000"/>
              <a:gd name="connsiteY2" fmla="*/ 1981200 h 2074334"/>
              <a:gd name="connsiteX3" fmla="*/ 2794000 w 2794000"/>
              <a:gd name="connsiteY3" fmla="*/ 2074334 h 2074334"/>
              <a:gd name="connsiteX4" fmla="*/ 2794000 w 2794000"/>
              <a:gd name="connsiteY4" fmla="*/ 2074334 h 2074334"/>
              <a:gd name="connsiteX0" fmla="*/ 0 w 2794000"/>
              <a:gd name="connsiteY0" fmla="*/ 0 h 2074334"/>
              <a:gd name="connsiteX1" fmla="*/ 1786467 w 2794000"/>
              <a:gd name="connsiteY1" fmla="*/ 1752600 h 2074334"/>
              <a:gd name="connsiteX2" fmla="*/ 2362200 w 2794000"/>
              <a:gd name="connsiteY2" fmla="*/ 1981200 h 2074334"/>
              <a:gd name="connsiteX3" fmla="*/ 2794000 w 2794000"/>
              <a:gd name="connsiteY3" fmla="*/ 2074334 h 2074334"/>
              <a:gd name="connsiteX4" fmla="*/ 2794000 w 2794000"/>
              <a:gd name="connsiteY4" fmla="*/ 2074334 h 2074334"/>
              <a:gd name="connsiteX0" fmla="*/ 0 w 2794000"/>
              <a:gd name="connsiteY0" fmla="*/ 0 h 2074334"/>
              <a:gd name="connsiteX1" fmla="*/ 1786467 w 2794000"/>
              <a:gd name="connsiteY1" fmla="*/ 1752600 h 2074334"/>
              <a:gd name="connsiteX2" fmla="*/ 2362200 w 2794000"/>
              <a:gd name="connsiteY2" fmla="*/ 1981200 h 2074334"/>
              <a:gd name="connsiteX3" fmla="*/ 2794000 w 2794000"/>
              <a:gd name="connsiteY3" fmla="*/ 2074334 h 2074334"/>
              <a:gd name="connsiteX4" fmla="*/ 2794000 w 2794000"/>
              <a:gd name="connsiteY4" fmla="*/ 2074334 h 2074334"/>
              <a:gd name="connsiteX0" fmla="*/ 0 w 2844800"/>
              <a:gd name="connsiteY0" fmla="*/ 0 h 1659467"/>
              <a:gd name="connsiteX1" fmla="*/ 1837267 w 2844800"/>
              <a:gd name="connsiteY1" fmla="*/ 1337733 h 1659467"/>
              <a:gd name="connsiteX2" fmla="*/ 2413000 w 2844800"/>
              <a:gd name="connsiteY2" fmla="*/ 1566333 h 1659467"/>
              <a:gd name="connsiteX3" fmla="*/ 2844800 w 2844800"/>
              <a:gd name="connsiteY3" fmla="*/ 1659467 h 1659467"/>
              <a:gd name="connsiteX4" fmla="*/ 2844800 w 2844800"/>
              <a:gd name="connsiteY4" fmla="*/ 1659467 h 1659467"/>
              <a:gd name="connsiteX0" fmla="*/ 0 w 2844800"/>
              <a:gd name="connsiteY0" fmla="*/ 0 h 1659467"/>
              <a:gd name="connsiteX1" fmla="*/ 1837267 w 2844800"/>
              <a:gd name="connsiteY1" fmla="*/ 1337733 h 1659467"/>
              <a:gd name="connsiteX2" fmla="*/ 2413000 w 2844800"/>
              <a:gd name="connsiteY2" fmla="*/ 1566333 h 1659467"/>
              <a:gd name="connsiteX3" fmla="*/ 2844800 w 2844800"/>
              <a:gd name="connsiteY3" fmla="*/ 1659467 h 1659467"/>
              <a:gd name="connsiteX4" fmla="*/ 2844800 w 2844800"/>
              <a:gd name="connsiteY4" fmla="*/ 1659467 h 1659467"/>
              <a:gd name="connsiteX0" fmla="*/ 0 w 2844800"/>
              <a:gd name="connsiteY0" fmla="*/ 0 h 1659467"/>
              <a:gd name="connsiteX1" fmla="*/ 1837267 w 2844800"/>
              <a:gd name="connsiteY1" fmla="*/ 1337733 h 1659467"/>
              <a:gd name="connsiteX2" fmla="*/ 2413000 w 2844800"/>
              <a:gd name="connsiteY2" fmla="*/ 1566333 h 1659467"/>
              <a:gd name="connsiteX3" fmla="*/ 2844800 w 2844800"/>
              <a:gd name="connsiteY3" fmla="*/ 1659467 h 1659467"/>
              <a:gd name="connsiteX4" fmla="*/ 2844800 w 2844800"/>
              <a:gd name="connsiteY4" fmla="*/ 1659467 h 1659467"/>
              <a:gd name="connsiteX0" fmla="*/ 0 w 2844800"/>
              <a:gd name="connsiteY0" fmla="*/ 0 h 1659467"/>
              <a:gd name="connsiteX1" fmla="*/ 1837267 w 2844800"/>
              <a:gd name="connsiteY1" fmla="*/ 1337733 h 1659467"/>
              <a:gd name="connsiteX2" fmla="*/ 2413000 w 2844800"/>
              <a:gd name="connsiteY2" fmla="*/ 1566333 h 1659467"/>
              <a:gd name="connsiteX3" fmla="*/ 2844800 w 2844800"/>
              <a:gd name="connsiteY3" fmla="*/ 1659467 h 1659467"/>
              <a:gd name="connsiteX4" fmla="*/ 2844800 w 2844800"/>
              <a:gd name="connsiteY4" fmla="*/ 1659467 h 1659467"/>
              <a:gd name="connsiteX0" fmla="*/ 0 w 2844800"/>
              <a:gd name="connsiteY0" fmla="*/ 0 h 1659467"/>
              <a:gd name="connsiteX1" fmla="*/ 1837267 w 2844800"/>
              <a:gd name="connsiteY1" fmla="*/ 1337733 h 1659467"/>
              <a:gd name="connsiteX2" fmla="*/ 2413000 w 2844800"/>
              <a:gd name="connsiteY2" fmla="*/ 1566333 h 1659467"/>
              <a:gd name="connsiteX3" fmla="*/ 2844800 w 2844800"/>
              <a:gd name="connsiteY3" fmla="*/ 1659467 h 1659467"/>
              <a:gd name="connsiteX4" fmla="*/ 2844800 w 2844800"/>
              <a:gd name="connsiteY4" fmla="*/ 1659467 h 165946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844800" h="1659467">
                <a:moveTo>
                  <a:pt x="0" y="0"/>
                </a:moveTo>
                <a:cubicBezTo>
                  <a:pt x="506941" y="733425"/>
                  <a:pt x="1524000" y="1187803"/>
                  <a:pt x="1837267" y="1337733"/>
                </a:cubicBezTo>
                <a:cubicBezTo>
                  <a:pt x="2150534" y="1487663"/>
                  <a:pt x="2185811" y="1500011"/>
                  <a:pt x="2413000" y="1566333"/>
                </a:cubicBezTo>
                <a:cubicBezTo>
                  <a:pt x="2640189" y="1632655"/>
                  <a:pt x="2844800" y="1659467"/>
                  <a:pt x="2844800" y="1659467"/>
                </a:cubicBezTo>
                <a:lnTo>
                  <a:pt x="2844800" y="1659467"/>
                </a:lnTo>
              </a:path>
            </a:pathLst>
          </a:custGeom>
          <a:ln>
            <a:solidFill>
              <a:srgbClr val="008000"/>
            </a:solidFill>
            <a:prstDash val="lgDashDot"/>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30" name="Freeform 29"/>
          <p:cNvSpPr/>
          <p:nvPr/>
        </p:nvSpPr>
        <p:spPr>
          <a:xfrm>
            <a:off x="1457324" y="3435351"/>
            <a:ext cx="2987675" cy="1231900"/>
          </a:xfrm>
          <a:custGeom>
            <a:avLst/>
            <a:gdLst>
              <a:gd name="connsiteX0" fmla="*/ 0 w 2794000"/>
              <a:gd name="connsiteY0" fmla="*/ 0 h 2074334"/>
              <a:gd name="connsiteX1" fmla="*/ 1786467 w 2794000"/>
              <a:gd name="connsiteY1" fmla="*/ 1752600 h 2074334"/>
              <a:gd name="connsiteX2" fmla="*/ 2362200 w 2794000"/>
              <a:gd name="connsiteY2" fmla="*/ 1981200 h 2074334"/>
              <a:gd name="connsiteX3" fmla="*/ 2794000 w 2794000"/>
              <a:gd name="connsiteY3" fmla="*/ 2074334 h 2074334"/>
              <a:gd name="connsiteX4" fmla="*/ 2794000 w 2794000"/>
              <a:gd name="connsiteY4" fmla="*/ 2074334 h 2074334"/>
              <a:gd name="connsiteX0" fmla="*/ 0 w 2794000"/>
              <a:gd name="connsiteY0" fmla="*/ 0 h 2074334"/>
              <a:gd name="connsiteX1" fmla="*/ 1786467 w 2794000"/>
              <a:gd name="connsiteY1" fmla="*/ 1752600 h 2074334"/>
              <a:gd name="connsiteX2" fmla="*/ 2362200 w 2794000"/>
              <a:gd name="connsiteY2" fmla="*/ 1981200 h 2074334"/>
              <a:gd name="connsiteX3" fmla="*/ 2794000 w 2794000"/>
              <a:gd name="connsiteY3" fmla="*/ 2074334 h 2074334"/>
              <a:gd name="connsiteX4" fmla="*/ 2794000 w 2794000"/>
              <a:gd name="connsiteY4" fmla="*/ 2074334 h 2074334"/>
              <a:gd name="connsiteX0" fmla="*/ 0 w 2794000"/>
              <a:gd name="connsiteY0" fmla="*/ 0 h 2074334"/>
              <a:gd name="connsiteX1" fmla="*/ 1786467 w 2794000"/>
              <a:gd name="connsiteY1" fmla="*/ 1752600 h 2074334"/>
              <a:gd name="connsiteX2" fmla="*/ 2362200 w 2794000"/>
              <a:gd name="connsiteY2" fmla="*/ 1981200 h 2074334"/>
              <a:gd name="connsiteX3" fmla="*/ 2794000 w 2794000"/>
              <a:gd name="connsiteY3" fmla="*/ 2074334 h 2074334"/>
              <a:gd name="connsiteX4" fmla="*/ 2794000 w 2794000"/>
              <a:gd name="connsiteY4" fmla="*/ 2074334 h 2074334"/>
              <a:gd name="connsiteX0" fmla="*/ 0 w 2794000"/>
              <a:gd name="connsiteY0" fmla="*/ 0 h 2074334"/>
              <a:gd name="connsiteX1" fmla="*/ 1786467 w 2794000"/>
              <a:gd name="connsiteY1" fmla="*/ 1752600 h 2074334"/>
              <a:gd name="connsiteX2" fmla="*/ 2362200 w 2794000"/>
              <a:gd name="connsiteY2" fmla="*/ 1981200 h 2074334"/>
              <a:gd name="connsiteX3" fmla="*/ 2794000 w 2794000"/>
              <a:gd name="connsiteY3" fmla="*/ 2074334 h 2074334"/>
              <a:gd name="connsiteX4" fmla="*/ 2794000 w 2794000"/>
              <a:gd name="connsiteY4" fmla="*/ 2074334 h 2074334"/>
              <a:gd name="connsiteX0" fmla="*/ 0 w 2844800"/>
              <a:gd name="connsiteY0" fmla="*/ 0 h 1659467"/>
              <a:gd name="connsiteX1" fmla="*/ 1837267 w 2844800"/>
              <a:gd name="connsiteY1" fmla="*/ 1337733 h 1659467"/>
              <a:gd name="connsiteX2" fmla="*/ 2413000 w 2844800"/>
              <a:gd name="connsiteY2" fmla="*/ 1566333 h 1659467"/>
              <a:gd name="connsiteX3" fmla="*/ 2844800 w 2844800"/>
              <a:gd name="connsiteY3" fmla="*/ 1659467 h 1659467"/>
              <a:gd name="connsiteX4" fmla="*/ 2844800 w 2844800"/>
              <a:gd name="connsiteY4" fmla="*/ 1659467 h 1659467"/>
              <a:gd name="connsiteX0" fmla="*/ 0 w 2844800"/>
              <a:gd name="connsiteY0" fmla="*/ 0 h 1659467"/>
              <a:gd name="connsiteX1" fmla="*/ 1837267 w 2844800"/>
              <a:gd name="connsiteY1" fmla="*/ 1337733 h 1659467"/>
              <a:gd name="connsiteX2" fmla="*/ 2413000 w 2844800"/>
              <a:gd name="connsiteY2" fmla="*/ 1566333 h 1659467"/>
              <a:gd name="connsiteX3" fmla="*/ 2844800 w 2844800"/>
              <a:gd name="connsiteY3" fmla="*/ 1659467 h 1659467"/>
              <a:gd name="connsiteX4" fmla="*/ 2844800 w 2844800"/>
              <a:gd name="connsiteY4" fmla="*/ 1659467 h 1659467"/>
              <a:gd name="connsiteX0" fmla="*/ 0 w 2844800"/>
              <a:gd name="connsiteY0" fmla="*/ 0 h 1659467"/>
              <a:gd name="connsiteX1" fmla="*/ 1837267 w 2844800"/>
              <a:gd name="connsiteY1" fmla="*/ 1337733 h 1659467"/>
              <a:gd name="connsiteX2" fmla="*/ 2413000 w 2844800"/>
              <a:gd name="connsiteY2" fmla="*/ 1566333 h 1659467"/>
              <a:gd name="connsiteX3" fmla="*/ 2844800 w 2844800"/>
              <a:gd name="connsiteY3" fmla="*/ 1659467 h 1659467"/>
              <a:gd name="connsiteX4" fmla="*/ 2844800 w 2844800"/>
              <a:gd name="connsiteY4" fmla="*/ 1659467 h 1659467"/>
              <a:gd name="connsiteX0" fmla="*/ 0 w 2844800"/>
              <a:gd name="connsiteY0" fmla="*/ 0 h 1659467"/>
              <a:gd name="connsiteX1" fmla="*/ 1837267 w 2844800"/>
              <a:gd name="connsiteY1" fmla="*/ 1337733 h 1659467"/>
              <a:gd name="connsiteX2" fmla="*/ 2413000 w 2844800"/>
              <a:gd name="connsiteY2" fmla="*/ 1566333 h 1659467"/>
              <a:gd name="connsiteX3" fmla="*/ 2844800 w 2844800"/>
              <a:gd name="connsiteY3" fmla="*/ 1659467 h 1659467"/>
              <a:gd name="connsiteX4" fmla="*/ 2844800 w 2844800"/>
              <a:gd name="connsiteY4" fmla="*/ 1659467 h 1659467"/>
              <a:gd name="connsiteX0" fmla="*/ 0 w 2844800"/>
              <a:gd name="connsiteY0" fmla="*/ 0 h 1659467"/>
              <a:gd name="connsiteX1" fmla="*/ 1837267 w 2844800"/>
              <a:gd name="connsiteY1" fmla="*/ 1337733 h 1659467"/>
              <a:gd name="connsiteX2" fmla="*/ 2413000 w 2844800"/>
              <a:gd name="connsiteY2" fmla="*/ 1566333 h 1659467"/>
              <a:gd name="connsiteX3" fmla="*/ 2844800 w 2844800"/>
              <a:gd name="connsiteY3" fmla="*/ 1659467 h 1659467"/>
              <a:gd name="connsiteX4" fmla="*/ 2844800 w 2844800"/>
              <a:gd name="connsiteY4" fmla="*/ 1659467 h 1659467"/>
              <a:gd name="connsiteX0" fmla="*/ 0 w 2987675"/>
              <a:gd name="connsiteY0" fmla="*/ 0 h 1916289"/>
              <a:gd name="connsiteX1" fmla="*/ 1980142 w 2987675"/>
              <a:gd name="connsiteY1" fmla="*/ 1594555 h 1916289"/>
              <a:gd name="connsiteX2" fmla="*/ 2555875 w 2987675"/>
              <a:gd name="connsiteY2" fmla="*/ 1823155 h 1916289"/>
              <a:gd name="connsiteX3" fmla="*/ 2987675 w 2987675"/>
              <a:gd name="connsiteY3" fmla="*/ 1916289 h 1916289"/>
              <a:gd name="connsiteX4" fmla="*/ 2987675 w 2987675"/>
              <a:gd name="connsiteY4" fmla="*/ 1916289 h 1916289"/>
              <a:gd name="connsiteX0" fmla="*/ 0 w 2987675"/>
              <a:gd name="connsiteY0" fmla="*/ 0 h 1916289"/>
              <a:gd name="connsiteX1" fmla="*/ 1980142 w 2987675"/>
              <a:gd name="connsiteY1" fmla="*/ 1594555 h 1916289"/>
              <a:gd name="connsiteX2" fmla="*/ 2555875 w 2987675"/>
              <a:gd name="connsiteY2" fmla="*/ 1823155 h 1916289"/>
              <a:gd name="connsiteX3" fmla="*/ 2987675 w 2987675"/>
              <a:gd name="connsiteY3" fmla="*/ 1916289 h 1916289"/>
              <a:gd name="connsiteX4" fmla="*/ 2987675 w 2987675"/>
              <a:gd name="connsiteY4" fmla="*/ 1916289 h 1916289"/>
              <a:gd name="connsiteX0" fmla="*/ 0 w 2987675"/>
              <a:gd name="connsiteY0" fmla="*/ 0 h 1916289"/>
              <a:gd name="connsiteX1" fmla="*/ 1980142 w 2987675"/>
              <a:gd name="connsiteY1" fmla="*/ 1594555 h 1916289"/>
              <a:gd name="connsiteX2" fmla="*/ 2555875 w 2987675"/>
              <a:gd name="connsiteY2" fmla="*/ 1823155 h 1916289"/>
              <a:gd name="connsiteX3" fmla="*/ 2987675 w 2987675"/>
              <a:gd name="connsiteY3" fmla="*/ 1916289 h 1916289"/>
              <a:gd name="connsiteX4" fmla="*/ 2987675 w 2987675"/>
              <a:gd name="connsiteY4" fmla="*/ 1916289 h 1916289"/>
              <a:gd name="connsiteX0" fmla="*/ 0 w 2987675"/>
              <a:gd name="connsiteY0" fmla="*/ 0 h 1916289"/>
              <a:gd name="connsiteX1" fmla="*/ 1980142 w 2987675"/>
              <a:gd name="connsiteY1" fmla="*/ 1594555 h 1916289"/>
              <a:gd name="connsiteX2" fmla="*/ 2555875 w 2987675"/>
              <a:gd name="connsiteY2" fmla="*/ 1823155 h 1916289"/>
              <a:gd name="connsiteX3" fmla="*/ 2987675 w 2987675"/>
              <a:gd name="connsiteY3" fmla="*/ 1916289 h 1916289"/>
              <a:gd name="connsiteX4" fmla="*/ 2987675 w 2987675"/>
              <a:gd name="connsiteY4" fmla="*/ 1916289 h 1916289"/>
              <a:gd name="connsiteX0" fmla="*/ 0 w 2987675"/>
              <a:gd name="connsiteY0" fmla="*/ 0 h 1916289"/>
              <a:gd name="connsiteX1" fmla="*/ 1980142 w 2987675"/>
              <a:gd name="connsiteY1" fmla="*/ 1594555 h 1916289"/>
              <a:gd name="connsiteX2" fmla="*/ 2555875 w 2987675"/>
              <a:gd name="connsiteY2" fmla="*/ 1823155 h 1916289"/>
              <a:gd name="connsiteX3" fmla="*/ 2987675 w 2987675"/>
              <a:gd name="connsiteY3" fmla="*/ 1916289 h 1916289"/>
              <a:gd name="connsiteX4" fmla="*/ 2987675 w 2987675"/>
              <a:gd name="connsiteY4" fmla="*/ 1916289 h 1916289"/>
              <a:gd name="connsiteX0" fmla="*/ 0 w 2987675"/>
              <a:gd name="connsiteY0" fmla="*/ 0 h 1916289"/>
              <a:gd name="connsiteX1" fmla="*/ 2008717 w 2987675"/>
              <a:gd name="connsiteY1" fmla="*/ 1564922 h 1916289"/>
              <a:gd name="connsiteX2" fmla="*/ 2555875 w 2987675"/>
              <a:gd name="connsiteY2" fmla="*/ 1823155 h 1916289"/>
              <a:gd name="connsiteX3" fmla="*/ 2987675 w 2987675"/>
              <a:gd name="connsiteY3" fmla="*/ 1916289 h 1916289"/>
              <a:gd name="connsiteX4" fmla="*/ 2987675 w 2987675"/>
              <a:gd name="connsiteY4" fmla="*/ 1916289 h 1916289"/>
              <a:gd name="connsiteX0" fmla="*/ 0 w 2987675"/>
              <a:gd name="connsiteY0" fmla="*/ 0 h 1916289"/>
              <a:gd name="connsiteX1" fmla="*/ 2008717 w 2987675"/>
              <a:gd name="connsiteY1" fmla="*/ 1564922 h 1916289"/>
              <a:gd name="connsiteX2" fmla="*/ 2555875 w 2987675"/>
              <a:gd name="connsiteY2" fmla="*/ 1823155 h 1916289"/>
              <a:gd name="connsiteX3" fmla="*/ 2987675 w 2987675"/>
              <a:gd name="connsiteY3" fmla="*/ 1916289 h 1916289"/>
              <a:gd name="connsiteX4" fmla="*/ 2987675 w 2987675"/>
              <a:gd name="connsiteY4" fmla="*/ 1916289 h 1916289"/>
              <a:gd name="connsiteX0" fmla="*/ 0 w 2987675"/>
              <a:gd name="connsiteY0" fmla="*/ 0 h 1916289"/>
              <a:gd name="connsiteX1" fmla="*/ 2008717 w 2987675"/>
              <a:gd name="connsiteY1" fmla="*/ 1564922 h 1916289"/>
              <a:gd name="connsiteX2" fmla="*/ 2987675 w 2987675"/>
              <a:gd name="connsiteY2" fmla="*/ 1916289 h 1916289"/>
              <a:gd name="connsiteX3" fmla="*/ 2987675 w 2987675"/>
              <a:gd name="connsiteY3" fmla="*/ 1916289 h 1916289"/>
              <a:gd name="connsiteX0" fmla="*/ 0 w 2987675"/>
              <a:gd name="connsiteY0" fmla="*/ 0 h 1916289"/>
              <a:gd name="connsiteX1" fmla="*/ 2132542 w 2987675"/>
              <a:gd name="connsiteY1" fmla="*/ 1648883 h 1916289"/>
              <a:gd name="connsiteX2" fmla="*/ 2987675 w 2987675"/>
              <a:gd name="connsiteY2" fmla="*/ 1916289 h 1916289"/>
              <a:gd name="connsiteX3" fmla="*/ 2987675 w 2987675"/>
              <a:gd name="connsiteY3" fmla="*/ 1916289 h 1916289"/>
              <a:gd name="connsiteX0" fmla="*/ 0 w 2987675"/>
              <a:gd name="connsiteY0" fmla="*/ 0 h 1916289"/>
              <a:gd name="connsiteX1" fmla="*/ 2148417 w 2987675"/>
              <a:gd name="connsiteY1" fmla="*/ 1643944 h 1916289"/>
              <a:gd name="connsiteX2" fmla="*/ 2987675 w 2987675"/>
              <a:gd name="connsiteY2" fmla="*/ 1916289 h 1916289"/>
              <a:gd name="connsiteX3" fmla="*/ 2987675 w 2987675"/>
              <a:gd name="connsiteY3" fmla="*/ 1916289 h 1916289"/>
              <a:gd name="connsiteX0" fmla="*/ 0 w 2987675"/>
              <a:gd name="connsiteY0" fmla="*/ 0 h 1916289"/>
              <a:gd name="connsiteX1" fmla="*/ 2148417 w 2987675"/>
              <a:gd name="connsiteY1" fmla="*/ 1643944 h 1916289"/>
              <a:gd name="connsiteX2" fmla="*/ 2987675 w 2987675"/>
              <a:gd name="connsiteY2" fmla="*/ 1916289 h 1916289"/>
              <a:gd name="connsiteX3" fmla="*/ 2987675 w 2987675"/>
              <a:gd name="connsiteY3" fmla="*/ 1916289 h 1916289"/>
              <a:gd name="connsiteX0" fmla="*/ 0 w 2987675"/>
              <a:gd name="connsiteY0" fmla="*/ 0 h 1916289"/>
              <a:gd name="connsiteX1" fmla="*/ 2148417 w 2987675"/>
              <a:gd name="connsiteY1" fmla="*/ 1643944 h 1916289"/>
              <a:gd name="connsiteX2" fmla="*/ 2987675 w 2987675"/>
              <a:gd name="connsiteY2" fmla="*/ 1916289 h 1916289"/>
              <a:gd name="connsiteX3" fmla="*/ 2987675 w 2987675"/>
              <a:gd name="connsiteY3" fmla="*/ 1916289 h 1916289"/>
              <a:gd name="connsiteX0" fmla="*/ 0 w 2987675"/>
              <a:gd name="connsiteY0" fmla="*/ 0 h 1916289"/>
              <a:gd name="connsiteX1" fmla="*/ 2148417 w 2987675"/>
              <a:gd name="connsiteY1" fmla="*/ 1643944 h 1916289"/>
              <a:gd name="connsiteX2" fmla="*/ 2987675 w 2987675"/>
              <a:gd name="connsiteY2" fmla="*/ 1916289 h 1916289"/>
              <a:gd name="connsiteX3" fmla="*/ 2987675 w 2987675"/>
              <a:gd name="connsiteY3" fmla="*/ 1916289 h 1916289"/>
              <a:gd name="connsiteX0" fmla="*/ 0 w 2987675"/>
              <a:gd name="connsiteY0" fmla="*/ 0 h 1916289"/>
              <a:gd name="connsiteX1" fmla="*/ 2148417 w 2987675"/>
              <a:gd name="connsiteY1" fmla="*/ 1643944 h 1916289"/>
              <a:gd name="connsiteX2" fmla="*/ 2987675 w 2987675"/>
              <a:gd name="connsiteY2" fmla="*/ 1916289 h 1916289"/>
              <a:gd name="connsiteX3" fmla="*/ 2987675 w 2987675"/>
              <a:gd name="connsiteY3" fmla="*/ 1916289 h 1916289"/>
              <a:gd name="connsiteX0" fmla="*/ 0 w 2987675"/>
              <a:gd name="connsiteY0" fmla="*/ 0 h 1916289"/>
              <a:gd name="connsiteX1" fmla="*/ 2148417 w 2987675"/>
              <a:gd name="connsiteY1" fmla="*/ 1643944 h 1916289"/>
              <a:gd name="connsiteX2" fmla="*/ 2987675 w 2987675"/>
              <a:gd name="connsiteY2" fmla="*/ 1916289 h 1916289"/>
              <a:gd name="connsiteX3" fmla="*/ 2987675 w 2987675"/>
              <a:gd name="connsiteY3" fmla="*/ 1916289 h 1916289"/>
              <a:gd name="connsiteX0" fmla="*/ 0 w 2987675"/>
              <a:gd name="connsiteY0" fmla="*/ 0 h 1916289"/>
              <a:gd name="connsiteX1" fmla="*/ 698501 w 2987675"/>
              <a:gd name="connsiteY1" fmla="*/ 716137 h 1916289"/>
              <a:gd name="connsiteX2" fmla="*/ 2148417 w 2987675"/>
              <a:gd name="connsiteY2" fmla="*/ 1643944 h 1916289"/>
              <a:gd name="connsiteX3" fmla="*/ 2987675 w 2987675"/>
              <a:gd name="connsiteY3" fmla="*/ 1916289 h 1916289"/>
              <a:gd name="connsiteX4" fmla="*/ 2987675 w 2987675"/>
              <a:gd name="connsiteY4" fmla="*/ 1916289 h 1916289"/>
              <a:gd name="connsiteX0" fmla="*/ 0 w 2987675"/>
              <a:gd name="connsiteY0" fmla="*/ 0 h 1916289"/>
              <a:gd name="connsiteX1" fmla="*/ 673101 w 2987675"/>
              <a:gd name="connsiteY1" fmla="*/ 819854 h 1916289"/>
              <a:gd name="connsiteX2" fmla="*/ 2148417 w 2987675"/>
              <a:gd name="connsiteY2" fmla="*/ 1643944 h 1916289"/>
              <a:gd name="connsiteX3" fmla="*/ 2987675 w 2987675"/>
              <a:gd name="connsiteY3" fmla="*/ 1916289 h 1916289"/>
              <a:gd name="connsiteX4" fmla="*/ 2987675 w 2987675"/>
              <a:gd name="connsiteY4" fmla="*/ 1916289 h 1916289"/>
              <a:gd name="connsiteX0" fmla="*/ 0 w 2987675"/>
              <a:gd name="connsiteY0" fmla="*/ 0 h 1916289"/>
              <a:gd name="connsiteX1" fmla="*/ 682626 w 2987675"/>
              <a:gd name="connsiteY1" fmla="*/ 819854 h 1916289"/>
              <a:gd name="connsiteX2" fmla="*/ 2148417 w 2987675"/>
              <a:gd name="connsiteY2" fmla="*/ 1643944 h 1916289"/>
              <a:gd name="connsiteX3" fmla="*/ 2987675 w 2987675"/>
              <a:gd name="connsiteY3" fmla="*/ 1916289 h 1916289"/>
              <a:gd name="connsiteX4" fmla="*/ 2987675 w 2987675"/>
              <a:gd name="connsiteY4" fmla="*/ 1916289 h 1916289"/>
              <a:gd name="connsiteX0" fmla="*/ 0 w 2987675"/>
              <a:gd name="connsiteY0" fmla="*/ 0 h 1916289"/>
              <a:gd name="connsiteX1" fmla="*/ 682626 w 2987675"/>
              <a:gd name="connsiteY1" fmla="*/ 819854 h 1916289"/>
              <a:gd name="connsiteX2" fmla="*/ 2148417 w 2987675"/>
              <a:gd name="connsiteY2" fmla="*/ 1643944 h 1916289"/>
              <a:gd name="connsiteX3" fmla="*/ 2987675 w 2987675"/>
              <a:gd name="connsiteY3" fmla="*/ 1916289 h 1916289"/>
              <a:gd name="connsiteX4" fmla="*/ 2987675 w 2987675"/>
              <a:gd name="connsiteY4" fmla="*/ 1916289 h 1916289"/>
              <a:gd name="connsiteX0" fmla="*/ 0 w 2987675"/>
              <a:gd name="connsiteY0" fmla="*/ 0 h 1916289"/>
              <a:gd name="connsiteX1" fmla="*/ 682626 w 2987675"/>
              <a:gd name="connsiteY1" fmla="*/ 819854 h 1916289"/>
              <a:gd name="connsiteX2" fmla="*/ 2135717 w 2987675"/>
              <a:gd name="connsiteY2" fmla="*/ 1634066 h 1916289"/>
              <a:gd name="connsiteX3" fmla="*/ 2987675 w 2987675"/>
              <a:gd name="connsiteY3" fmla="*/ 1916289 h 1916289"/>
              <a:gd name="connsiteX4" fmla="*/ 2987675 w 2987675"/>
              <a:gd name="connsiteY4" fmla="*/ 1916289 h 191628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87675" h="1916289">
                <a:moveTo>
                  <a:pt x="0" y="0"/>
                </a:moveTo>
                <a:cubicBezTo>
                  <a:pt x="100542" y="198378"/>
                  <a:pt x="324557" y="545863"/>
                  <a:pt x="682626" y="819854"/>
                </a:cubicBezTo>
                <a:cubicBezTo>
                  <a:pt x="1040695" y="1093845"/>
                  <a:pt x="1751542" y="1451327"/>
                  <a:pt x="2135717" y="1634066"/>
                </a:cubicBezTo>
                <a:cubicBezTo>
                  <a:pt x="2519892" y="1816805"/>
                  <a:pt x="2845682" y="1869252"/>
                  <a:pt x="2987675" y="1916289"/>
                </a:cubicBezTo>
                <a:lnTo>
                  <a:pt x="2987675" y="1916289"/>
                </a:lnTo>
              </a:path>
            </a:pathLst>
          </a:custGeom>
          <a:ln>
            <a:solidFill>
              <a:srgbClr val="FF0000"/>
            </a:solidFill>
            <a:prstDash val="lgDashDotDot"/>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cxnSp>
        <p:nvCxnSpPr>
          <p:cNvPr id="31" name="Straight Connector 30"/>
          <p:cNvCxnSpPr/>
          <p:nvPr/>
        </p:nvCxnSpPr>
        <p:spPr>
          <a:xfrm flipH="1" flipV="1">
            <a:off x="1600200" y="2133600"/>
            <a:ext cx="838200" cy="2819400"/>
          </a:xfrm>
          <a:prstGeom prst="line">
            <a:avLst/>
          </a:prstGeom>
          <a:ln>
            <a:solidFill>
              <a:srgbClr val="FF0000"/>
            </a:solidFill>
            <a:prstDash val="lgDashDotDot"/>
          </a:ln>
          <a:effectLst/>
        </p:spPr>
        <p:style>
          <a:lnRef idx="2">
            <a:schemeClr val="accent1"/>
          </a:lnRef>
          <a:fillRef idx="0">
            <a:schemeClr val="accent1"/>
          </a:fillRef>
          <a:effectRef idx="1">
            <a:schemeClr val="accent1"/>
          </a:effectRef>
          <a:fontRef idx="minor">
            <a:schemeClr val="tx1"/>
          </a:fontRef>
        </p:style>
      </p:cxnSp>
      <p:cxnSp>
        <p:nvCxnSpPr>
          <p:cNvPr id="36" name="Straight Connector 35"/>
          <p:cNvCxnSpPr/>
          <p:nvPr/>
        </p:nvCxnSpPr>
        <p:spPr>
          <a:xfrm flipH="1">
            <a:off x="1447800" y="3962400"/>
            <a:ext cx="685800" cy="0"/>
          </a:xfrm>
          <a:prstGeom prst="line">
            <a:avLst/>
          </a:prstGeom>
          <a:ln>
            <a:solidFill>
              <a:srgbClr val="FF0000"/>
            </a:solidFill>
            <a:prstDash val="dash"/>
          </a:ln>
          <a:effectLst/>
        </p:spPr>
        <p:style>
          <a:lnRef idx="2">
            <a:schemeClr val="accent1"/>
          </a:lnRef>
          <a:fillRef idx="0">
            <a:schemeClr val="accent1"/>
          </a:fillRef>
          <a:effectRef idx="1">
            <a:schemeClr val="accent1"/>
          </a:effectRef>
          <a:fontRef idx="minor">
            <a:schemeClr val="tx1"/>
          </a:fontRef>
        </p:style>
      </p:cxnSp>
      <p:cxnSp>
        <p:nvCxnSpPr>
          <p:cNvPr id="39" name="Straight Connector 38"/>
          <p:cNvCxnSpPr/>
          <p:nvPr/>
        </p:nvCxnSpPr>
        <p:spPr>
          <a:xfrm flipH="1" flipV="1">
            <a:off x="1752601" y="1981200"/>
            <a:ext cx="1981199" cy="3048000"/>
          </a:xfrm>
          <a:prstGeom prst="line">
            <a:avLst/>
          </a:prstGeom>
          <a:ln>
            <a:solidFill>
              <a:srgbClr val="3366FF"/>
            </a:solidFill>
            <a:prstDash val="solid"/>
          </a:ln>
          <a:effectLst/>
        </p:spPr>
        <p:style>
          <a:lnRef idx="2">
            <a:schemeClr val="accent1"/>
          </a:lnRef>
          <a:fillRef idx="0">
            <a:schemeClr val="accent1"/>
          </a:fillRef>
          <a:effectRef idx="1">
            <a:schemeClr val="accent1"/>
          </a:effectRef>
          <a:fontRef idx="minor">
            <a:schemeClr val="tx1"/>
          </a:fontRef>
        </p:style>
      </p:cxnSp>
      <p:sp>
        <p:nvSpPr>
          <p:cNvPr id="23" name="Oval 22"/>
          <p:cNvSpPr/>
          <p:nvPr/>
        </p:nvSpPr>
        <p:spPr>
          <a:xfrm>
            <a:off x="2101850" y="3917950"/>
            <a:ext cx="76200" cy="76200"/>
          </a:xfrm>
          <a:prstGeom prst="ellipse">
            <a:avLst/>
          </a:prstGeom>
          <a:solidFill>
            <a:schemeClr val="bg1"/>
          </a:solidFill>
          <a:ln w="25400">
            <a:solidFill>
              <a:srgbClr val="FF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9" name="TextBox 58"/>
          <p:cNvSpPr txBox="1"/>
          <p:nvPr/>
        </p:nvSpPr>
        <p:spPr>
          <a:xfrm>
            <a:off x="990600" y="3810000"/>
            <a:ext cx="533400" cy="369332"/>
          </a:xfrm>
          <a:prstGeom prst="rect">
            <a:avLst/>
          </a:prstGeom>
          <a:noFill/>
        </p:spPr>
        <p:txBody>
          <a:bodyPr wrap="square" rtlCol="0">
            <a:spAutoFit/>
          </a:bodyPr>
          <a:lstStyle/>
          <a:p>
            <a:r>
              <a:rPr lang="en-US" dirty="0">
                <a:solidFill>
                  <a:srgbClr val="FF0000"/>
                </a:solidFill>
              </a:rPr>
              <a:t>P</a:t>
            </a:r>
            <a:r>
              <a:rPr lang="en-US" baseline="-25000" dirty="0">
                <a:solidFill>
                  <a:srgbClr val="FF0000"/>
                </a:solidFill>
              </a:rPr>
              <a:t>2</a:t>
            </a:r>
            <a:r>
              <a:rPr lang="en-US" baseline="30000" dirty="0">
                <a:solidFill>
                  <a:srgbClr val="FF0000"/>
                </a:solidFill>
              </a:rPr>
              <a:t>C</a:t>
            </a:r>
          </a:p>
        </p:txBody>
      </p:sp>
      <p:sp>
        <p:nvSpPr>
          <p:cNvPr id="62" name="TextBox 61"/>
          <p:cNvSpPr txBox="1"/>
          <p:nvPr/>
        </p:nvSpPr>
        <p:spPr>
          <a:xfrm>
            <a:off x="3733800" y="4800600"/>
            <a:ext cx="1447800" cy="369332"/>
          </a:xfrm>
          <a:prstGeom prst="rect">
            <a:avLst/>
          </a:prstGeom>
          <a:noFill/>
        </p:spPr>
        <p:txBody>
          <a:bodyPr wrap="square" rtlCol="0">
            <a:spAutoFit/>
          </a:bodyPr>
          <a:lstStyle/>
          <a:p>
            <a:r>
              <a:rPr lang="en-US" dirty="0">
                <a:solidFill>
                  <a:srgbClr val="3366FF"/>
                </a:solidFill>
              </a:rPr>
              <a:t>D</a:t>
            </a:r>
            <a:r>
              <a:rPr lang="en-US" baseline="30000" dirty="0">
                <a:solidFill>
                  <a:srgbClr val="3366FF"/>
                </a:solidFill>
              </a:rPr>
              <a:t>W</a:t>
            </a:r>
          </a:p>
        </p:txBody>
      </p:sp>
      <p:sp>
        <p:nvSpPr>
          <p:cNvPr id="63" name="TextBox 62"/>
          <p:cNvSpPr txBox="1"/>
          <p:nvPr/>
        </p:nvSpPr>
        <p:spPr>
          <a:xfrm>
            <a:off x="4114800" y="4343400"/>
            <a:ext cx="685800" cy="369332"/>
          </a:xfrm>
          <a:prstGeom prst="rect">
            <a:avLst/>
          </a:prstGeom>
          <a:noFill/>
        </p:spPr>
        <p:txBody>
          <a:bodyPr wrap="square" rtlCol="0">
            <a:spAutoFit/>
          </a:bodyPr>
          <a:lstStyle/>
          <a:p>
            <a:r>
              <a:rPr lang="en-US" dirty="0">
                <a:solidFill>
                  <a:srgbClr val="FF0000"/>
                </a:solidFill>
              </a:rPr>
              <a:t>AC</a:t>
            </a:r>
            <a:r>
              <a:rPr lang="en-US" baseline="30000" dirty="0">
                <a:solidFill>
                  <a:srgbClr val="FF0000"/>
                </a:solidFill>
              </a:rPr>
              <a:t>C</a:t>
            </a:r>
          </a:p>
        </p:txBody>
      </p:sp>
      <p:cxnSp>
        <p:nvCxnSpPr>
          <p:cNvPr id="42" name="Straight Connector 41"/>
          <p:cNvCxnSpPr/>
          <p:nvPr/>
        </p:nvCxnSpPr>
        <p:spPr>
          <a:xfrm flipH="1">
            <a:off x="1447800" y="3733800"/>
            <a:ext cx="1447800" cy="0"/>
          </a:xfrm>
          <a:prstGeom prst="line">
            <a:avLst/>
          </a:prstGeom>
          <a:ln>
            <a:solidFill>
              <a:srgbClr val="3366FF"/>
            </a:solidFill>
            <a:prstDash val="dash"/>
          </a:ln>
          <a:effectLst/>
        </p:spPr>
        <p:style>
          <a:lnRef idx="2">
            <a:schemeClr val="accent1"/>
          </a:lnRef>
          <a:fillRef idx="0">
            <a:schemeClr val="accent1"/>
          </a:fillRef>
          <a:effectRef idx="1">
            <a:schemeClr val="accent1"/>
          </a:effectRef>
          <a:fontRef idx="minor">
            <a:schemeClr val="tx1"/>
          </a:fontRef>
        </p:style>
      </p:cxnSp>
      <p:sp>
        <p:nvSpPr>
          <p:cNvPr id="43" name="TextBox 42"/>
          <p:cNvSpPr txBox="1"/>
          <p:nvPr/>
        </p:nvSpPr>
        <p:spPr>
          <a:xfrm>
            <a:off x="1066800" y="3200400"/>
            <a:ext cx="533400" cy="369332"/>
          </a:xfrm>
          <a:prstGeom prst="rect">
            <a:avLst/>
          </a:prstGeom>
          <a:noFill/>
        </p:spPr>
        <p:txBody>
          <a:bodyPr wrap="square" rtlCol="0">
            <a:spAutoFit/>
          </a:bodyPr>
          <a:lstStyle/>
          <a:p>
            <a:r>
              <a:rPr lang="en-US" dirty="0">
                <a:solidFill>
                  <a:srgbClr val="FF0000"/>
                </a:solidFill>
              </a:rPr>
              <a:t>C</a:t>
            </a:r>
            <a:r>
              <a:rPr lang="en-US" baseline="-25000" dirty="0">
                <a:solidFill>
                  <a:srgbClr val="FF0000"/>
                </a:solidFill>
              </a:rPr>
              <a:t>0</a:t>
            </a:r>
            <a:endParaRPr lang="en-US" baseline="30000" dirty="0">
              <a:solidFill>
                <a:srgbClr val="FF0000"/>
              </a:solidFill>
            </a:endParaRPr>
          </a:p>
        </p:txBody>
      </p:sp>
      <p:sp>
        <p:nvSpPr>
          <p:cNvPr id="48" name="TextBox 47"/>
          <p:cNvSpPr txBox="1"/>
          <p:nvPr/>
        </p:nvSpPr>
        <p:spPr>
          <a:xfrm>
            <a:off x="948267" y="3509434"/>
            <a:ext cx="609600" cy="369332"/>
          </a:xfrm>
          <a:prstGeom prst="rect">
            <a:avLst/>
          </a:prstGeom>
          <a:noFill/>
        </p:spPr>
        <p:txBody>
          <a:bodyPr wrap="square" rtlCol="0">
            <a:spAutoFit/>
          </a:bodyPr>
          <a:lstStyle/>
          <a:p>
            <a:r>
              <a:rPr lang="en-US" dirty="0">
                <a:solidFill>
                  <a:srgbClr val="3366FF"/>
                </a:solidFill>
              </a:rPr>
              <a:t>P</a:t>
            </a:r>
            <a:r>
              <a:rPr lang="en-US" baseline="-25000" dirty="0">
                <a:solidFill>
                  <a:srgbClr val="3366FF"/>
                </a:solidFill>
              </a:rPr>
              <a:t>1</a:t>
            </a:r>
            <a:r>
              <a:rPr lang="en-US" baseline="30000" dirty="0">
                <a:solidFill>
                  <a:srgbClr val="3366FF"/>
                </a:solidFill>
              </a:rPr>
              <a:t>W</a:t>
            </a:r>
          </a:p>
        </p:txBody>
      </p:sp>
      <p:sp>
        <p:nvSpPr>
          <p:cNvPr id="52" name="Oval 51"/>
          <p:cNvSpPr/>
          <p:nvPr/>
        </p:nvSpPr>
        <p:spPr>
          <a:xfrm>
            <a:off x="2857500" y="3687233"/>
            <a:ext cx="76200" cy="76200"/>
          </a:xfrm>
          <a:prstGeom prst="ellipse">
            <a:avLst/>
          </a:prstGeom>
          <a:solidFill>
            <a:schemeClr val="bg1"/>
          </a:solidFill>
          <a:ln w="25400">
            <a:solidFill>
              <a:srgbClr val="3366F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8" name="TextBox 67"/>
          <p:cNvSpPr txBox="1"/>
          <p:nvPr/>
        </p:nvSpPr>
        <p:spPr>
          <a:xfrm>
            <a:off x="2362200" y="4800600"/>
            <a:ext cx="533400" cy="369332"/>
          </a:xfrm>
          <a:prstGeom prst="rect">
            <a:avLst/>
          </a:prstGeom>
          <a:noFill/>
        </p:spPr>
        <p:txBody>
          <a:bodyPr wrap="square" rtlCol="0">
            <a:spAutoFit/>
          </a:bodyPr>
          <a:lstStyle/>
          <a:p>
            <a:r>
              <a:rPr lang="en-US" dirty="0">
                <a:solidFill>
                  <a:srgbClr val="FF0000"/>
                </a:solidFill>
              </a:rPr>
              <a:t>D</a:t>
            </a:r>
            <a:r>
              <a:rPr lang="en-US" baseline="30000" dirty="0">
                <a:solidFill>
                  <a:srgbClr val="FF0000"/>
                </a:solidFill>
              </a:rPr>
              <a:t>C</a:t>
            </a:r>
          </a:p>
        </p:txBody>
      </p:sp>
      <p:sp>
        <p:nvSpPr>
          <p:cNvPr id="69" name="TextBox 68"/>
          <p:cNvSpPr txBox="1"/>
          <p:nvPr/>
        </p:nvSpPr>
        <p:spPr>
          <a:xfrm>
            <a:off x="2853266" y="3395134"/>
            <a:ext cx="350309" cy="369332"/>
          </a:xfrm>
          <a:prstGeom prst="rect">
            <a:avLst/>
          </a:prstGeom>
          <a:noFill/>
        </p:spPr>
        <p:txBody>
          <a:bodyPr wrap="square" rtlCol="0">
            <a:spAutoFit/>
          </a:bodyPr>
          <a:lstStyle/>
          <a:p>
            <a:r>
              <a:rPr lang="en-US" dirty="0">
                <a:solidFill>
                  <a:srgbClr val="3366FF"/>
                </a:solidFill>
              </a:rPr>
              <a:t>1</a:t>
            </a:r>
            <a:endParaRPr lang="en-US" baseline="30000" dirty="0">
              <a:solidFill>
                <a:srgbClr val="3366FF"/>
              </a:solidFill>
            </a:endParaRPr>
          </a:p>
        </p:txBody>
      </p:sp>
      <p:sp>
        <p:nvSpPr>
          <p:cNvPr id="70" name="TextBox 69"/>
          <p:cNvSpPr txBox="1"/>
          <p:nvPr/>
        </p:nvSpPr>
        <p:spPr>
          <a:xfrm>
            <a:off x="2123016" y="3671359"/>
            <a:ext cx="350309" cy="369332"/>
          </a:xfrm>
          <a:prstGeom prst="rect">
            <a:avLst/>
          </a:prstGeom>
          <a:noFill/>
        </p:spPr>
        <p:txBody>
          <a:bodyPr wrap="square" rtlCol="0">
            <a:spAutoFit/>
          </a:bodyPr>
          <a:lstStyle/>
          <a:p>
            <a:r>
              <a:rPr lang="en-US" dirty="0">
                <a:solidFill>
                  <a:srgbClr val="FF0000"/>
                </a:solidFill>
              </a:rPr>
              <a:t>2</a:t>
            </a:r>
            <a:endParaRPr lang="en-US" baseline="30000" dirty="0">
              <a:solidFill>
                <a:srgbClr val="FF0000"/>
              </a:solidFill>
            </a:endParaRPr>
          </a:p>
        </p:txBody>
      </p:sp>
      <p:sp>
        <p:nvSpPr>
          <p:cNvPr id="3" name="Footer Placeholder 2">
            <a:extLst>
              <a:ext uri="{FF2B5EF4-FFF2-40B4-BE49-F238E27FC236}">
                <a16:creationId xmlns:a16="http://schemas.microsoft.com/office/drawing/2014/main" id="{336F6FEB-317A-8746-8E81-A97960AC8F22}"/>
              </a:ext>
            </a:extLst>
          </p:cNvPr>
          <p:cNvSpPr>
            <a:spLocks noGrp="1"/>
          </p:cNvSpPr>
          <p:nvPr>
            <p:ph type="ftr" sz="quarter" idx="11"/>
          </p:nvPr>
        </p:nvSpPr>
        <p:spPr/>
        <p:txBody>
          <a:bodyPr/>
          <a:lstStyle/>
          <a:p>
            <a:pPr>
              <a:defRPr/>
            </a:pPr>
            <a:r>
              <a:rPr lang="en-US"/>
              <a:t>Class 18:  Scale Economies and Imperfect Competition</a:t>
            </a:r>
          </a:p>
        </p:txBody>
      </p:sp>
      <p:sp>
        <p:nvSpPr>
          <p:cNvPr id="4" name="Slide Number Placeholder 3">
            <a:extLst>
              <a:ext uri="{FF2B5EF4-FFF2-40B4-BE49-F238E27FC236}">
                <a16:creationId xmlns:a16="http://schemas.microsoft.com/office/drawing/2014/main" id="{08C1D289-0B5E-294D-9C5E-2466D8C541EA}"/>
              </a:ext>
            </a:extLst>
          </p:cNvPr>
          <p:cNvSpPr>
            <a:spLocks noGrp="1"/>
          </p:cNvSpPr>
          <p:nvPr>
            <p:ph type="sldNum" sz="quarter" idx="12"/>
          </p:nvPr>
        </p:nvSpPr>
        <p:spPr/>
        <p:txBody>
          <a:bodyPr/>
          <a:lstStyle/>
          <a:p>
            <a:pPr>
              <a:defRPr/>
            </a:pPr>
            <a:fld id="{659DFB22-C7E9-9E4B-8431-4E4E88AD005A}" type="slidenum">
              <a:rPr lang="en-US" smtClean="0"/>
              <a:pPr>
                <a:defRPr/>
              </a:pPr>
              <a:t>14</a:t>
            </a:fld>
            <a:endParaRPr lang="en-US"/>
          </a:p>
        </p:txBody>
      </p:sp>
    </p:spTree>
    <p:extLst>
      <p:ext uri="{BB962C8B-B14F-4D97-AF65-F5344CB8AC3E}">
        <p14:creationId xmlns:p14="http://schemas.microsoft.com/office/powerpoint/2010/main" val="22020767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6">
                                            <p:txEl>
                                              <p:pRg st="1" end="1"/>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63"/>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0"/>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43"/>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66">
                                            <p:txEl>
                                              <p:pRg st="2" end="2"/>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59"/>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6"/>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70"/>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23"/>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66">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 grpId="0" animBg="1"/>
      <p:bldP spid="23" grpId="0" animBg="1"/>
      <p:bldP spid="59" grpId="0"/>
      <p:bldP spid="63" grpId="0"/>
      <p:bldP spid="43" grpId="0"/>
      <p:bldP spid="70"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Potential Loss from Trade</a:t>
            </a:r>
          </a:p>
        </p:txBody>
      </p:sp>
      <p:cxnSp>
        <p:nvCxnSpPr>
          <p:cNvPr id="7" name="Straight Connector 6"/>
          <p:cNvCxnSpPr/>
          <p:nvPr/>
        </p:nvCxnSpPr>
        <p:spPr>
          <a:xfrm flipV="1">
            <a:off x="1447800" y="5181600"/>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8" name="Straight Connector 7"/>
          <p:cNvCxnSpPr/>
          <p:nvPr/>
        </p:nvCxnSpPr>
        <p:spPr>
          <a:xfrm flipV="1">
            <a:off x="1447800" y="1828800"/>
            <a:ext cx="0" cy="3352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1" name="TextBox 10"/>
          <p:cNvSpPr txBox="1"/>
          <p:nvPr/>
        </p:nvSpPr>
        <p:spPr>
          <a:xfrm>
            <a:off x="728133" y="1676400"/>
            <a:ext cx="1024467" cy="369332"/>
          </a:xfrm>
          <a:prstGeom prst="rect">
            <a:avLst/>
          </a:prstGeom>
          <a:noFill/>
        </p:spPr>
        <p:txBody>
          <a:bodyPr wrap="square" rtlCol="0">
            <a:spAutoFit/>
          </a:bodyPr>
          <a:lstStyle/>
          <a:p>
            <a:r>
              <a:rPr lang="en-US" dirty="0"/>
              <a:t>P, AC</a:t>
            </a:r>
            <a:endParaRPr lang="en-US" baseline="30000" dirty="0"/>
          </a:p>
        </p:txBody>
      </p:sp>
      <p:sp>
        <p:nvSpPr>
          <p:cNvPr id="66" name="Content Placeholder 2"/>
          <p:cNvSpPr>
            <a:spLocks noGrp="1"/>
          </p:cNvSpPr>
          <p:nvPr>
            <p:ph idx="1"/>
          </p:nvPr>
        </p:nvSpPr>
        <p:spPr>
          <a:xfrm>
            <a:off x="4876800" y="1447800"/>
            <a:ext cx="4114800" cy="4377267"/>
          </a:xfrm>
          <a:ln>
            <a:solidFill>
              <a:schemeClr val="tx1"/>
            </a:solidFill>
          </a:ln>
        </p:spPr>
        <p:txBody>
          <a:bodyPr/>
          <a:lstStyle/>
          <a:p>
            <a:r>
              <a:rPr lang="en-US" sz="2000" dirty="0"/>
              <a:t>Suppose China is initially not producing, so that free trade is at point 1</a:t>
            </a:r>
          </a:p>
          <a:p>
            <a:r>
              <a:rPr lang="en-US" sz="2000" dirty="0"/>
              <a:t>Even with lower AC curve, China cannot enter, because its cost of initial output is C</a:t>
            </a:r>
            <a:r>
              <a:rPr lang="en-US" sz="2000" baseline="-25000" dirty="0"/>
              <a:t>0</a:t>
            </a:r>
            <a:r>
              <a:rPr lang="en-US" sz="2000" baseline="30000" dirty="0"/>
              <a:t> </a:t>
            </a:r>
            <a:r>
              <a:rPr lang="en-US" sz="2000" dirty="0"/>
              <a:t>&gt; P</a:t>
            </a:r>
            <a:r>
              <a:rPr lang="en-US" sz="2000" baseline="-25000" dirty="0"/>
              <a:t>1</a:t>
            </a:r>
            <a:r>
              <a:rPr lang="en-US" sz="2000" baseline="30000" dirty="0"/>
              <a:t>W</a:t>
            </a:r>
          </a:p>
          <a:p>
            <a:r>
              <a:rPr lang="en-US" sz="2000" dirty="0"/>
              <a:t>If China cuts off trade with high tariff, it moves to point 2, with lower price.  Both suppliers and demanders in China gain</a:t>
            </a:r>
          </a:p>
          <a:p>
            <a:r>
              <a:rPr lang="en-US" sz="2000" dirty="0"/>
              <a:t>So China gains by </a:t>
            </a:r>
            <a:r>
              <a:rPr lang="en-US" sz="2000" u="sng" dirty="0"/>
              <a:t>not</a:t>
            </a:r>
            <a:r>
              <a:rPr lang="en-US" sz="2000" dirty="0"/>
              <a:t> trading!</a:t>
            </a:r>
          </a:p>
          <a:p>
            <a:r>
              <a:rPr lang="en-US" sz="2000" dirty="0"/>
              <a:t>This is the textbook’s example of Swiss and Thai watches</a:t>
            </a:r>
          </a:p>
        </p:txBody>
      </p:sp>
      <p:sp>
        <p:nvSpPr>
          <p:cNvPr id="38" name="TextBox 37"/>
          <p:cNvSpPr txBox="1"/>
          <p:nvPr/>
        </p:nvSpPr>
        <p:spPr>
          <a:xfrm>
            <a:off x="4267201" y="5181600"/>
            <a:ext cx="533400" cy="369332"/>
          </a:xfrm>
          <a:prstGeom prst="rect">
            <a:avLst/>
          </a:prstGeom>
          <a:noFill/>
        </p:spPr>
        <p:txBody>
          <a:bodyPr wrap="square" rtlCol="0">
            <a:spAutoFit/>
          </a:bodyPr>
          <a:lstStyle/>
          <a:p>
            <a:r>
              <a:rPr lang="en-US" dirty="0"/>
              <a:t>Q</a:t>
            </a:r>
            <a:endParaRPr lang="en-US" baseline="30000" dirty="0"/>
          </a:p>
        </p:txBody>
      </p:sp>
      <p:sp>
        <p:nvSpPr>
          <p:cNvPr id="34" name="TextBox 33"/>
          <p:cNvSpPr txBox="1"/>
          <p:nvPr/>
        </p:nvSpPr>
        <p:spPr>
          <a:xfrm>
            <a:off x="3832225" y="3889375"/>
            <a:ext cx="936625" cy="369332"/>
          </a:xfrm>
          <a:prstGeom prst="rect">
            <a:avLst/>
          </a:prstGeom>
          <a:noFill/>
        </p:spPr>
        <p:txBody>
          <a:bodyPr wrap="square" rtlCol="0">
            <a:spAutoFit/>
          </a:bodyPr>
          <a:lstStyle/>
          <a:p>
            <a:r>
              <a:rPr lang="en-US" dirty="0" err="1">
                <a:solidFill>
                  <a:srgbClr val="008000"/>
                </a:solidFill>
              </a:rPr>
              <a:t>AC</a:t>
            </a:r>
            <a:r>
              <a:rPr lang="en-US" baseline="30000" dirty="0" err="1">
                <a:solidFill>
                  <a:srgbClr val="008000"/>
                </a:solidFill>
              </a:rPr>
              <a:t>Swiss</a:t>
            </a:r>
            <a:endParaRPr lang="en-US" baseline="30000" dirty="0">
              <a:solidFill>
                <a:srgbClr val="008000"/>
              </a:solidFill>
            </a:endParaRPr>
          </a:p>
        </p:txBody>
      </p:sp>
      <p:sp>
        <p:nvSpPr>
          <p:cNvPr id="16" name="Freeform 15"/>
          <p:cNvSpPr/>
          <p:nvPr/>
        </p:nvSpPr>
        <p:spPr>
          <a:xfrm>
            <a:off x="1591733" y="2660650"/>
            <a:ext cx="2844800" cy="1659467"/>
          </a:xfrm>
          <a:custGeom>
            <a:avLst/>
            <a:gdLst>
              <a:gd name="connsiteX0" fmla="*/ 0 w 2794000"/>
              <a:gd name="connsiteY0" fmla="*/ 0 h 2074334"/>
              <a:gd name="connsiteX1" fmla="*/ 1786467 w 2794000"/>
              <a:gd name="connsiteY1" fmla="*/ 1752600 h 2074334"/>
              <a:gd name="connsiteX2" fmla="*/ 2362200 w 2794000"/>
              <a:gd name="connsiteY2" fmla="*/ 1981200 h 2074334"/>
              <a:gd name="connsiteX3" fmla="*/ 2794000 w 2794000"/>
              <a:gd name="connsiteY3" fmla="*/ 2074334 h 2074334"/>
              <a:gd name="connsiteX4" fmla="*/ 2794000 w 2794000"/>
              <a:gd name="connsiteY4" fmla="*/ 2074334 h 2074334"/>
              <a:gd name="connsiteX0" fmla="*/ 0 w 2794000"/>
              <a:gd name="connsiteY0" fmla="*/ 0 h 2074334"/>
              <a:gd name="connsiteX1" fmla="*/ 1786467 w 2794000"/>
              <a:gd name="connsiteY1" fmla="*/ 1752600 h 2074334"/>
              <a:gd name="connsiteX2" fmla="*/ 2362200 w 2794000"/>
              <a:gd name="connsiteY2" fmla="*/ 1981200 h 2074334"/>
              <a:gd name="connsiteX3" fmla="*/ 2794000 w 2794000"/>
              <a:gd name="connsiteY3" fmla="*/ 2074334 h 2074334"/>
              <a:gd name="connsiteX4" fmla="*/ 2794000 w 2794000"/>
              <a:gd name="connsiteY4" fmla="*/ 2074334 h 2074334"/>
              <a:gd name="connsiteX0" fmla="*/ 0 w 2794000"/>
              <a:gd name="connsiteY0" fmla="*/ 0 h 2074334"/>
              <a:gd name="connsiteX1" fmla="*/ 1786467 w 2794000"/>
              <a:gd name="connsiteY1" fmla="*/ 1752600 h 2074334"/>
              <a:gd name="connsiteX2" fmla="*/ 2362200 w 2794000"/>
              <a:gd name="connsiteY2" fmla="*/ 1981200 h 2074334"/>
              <a:gd name="connsiteX3" fmla="*/ 2794000 w 2794000"/>
              <a:gd name="connsiteY3" fmla="*/ 2074334 h 2074334"/>
              <a:gd name="connsiteX4" fmla="*/ 2794000 w 2794000"/>
              <a:gd name="connsiteY4" fmla="*/ 2074334 h 2074334"/>
              <a:gd name="connsiteX0" fmla="*/ 0 w 2794000"/>
              <a:gd name="connsiteY0" fmla="*/ 0 h 2074334"/>
              <a:gd name="connsiteX1" fmla="*/ 1786467 w 2794000"/>
              <a:gd name="connsiteY1" fmla="*/ 1752600 h 2074334"/>
              <a:gd name="connsiteX2" fmla="*/ 2362200 w 2794000"/>
              <a:gd name="connsiteY2" fmla="*/ 1981200 h 2074334"/>
              <a:gd name="connsiteX3" fmla="*/ 2794000 w 2794000"/>
              <a:gd name="connsiteY3" fmla="*/ 2074334 h 2074334"/>
              <a:gd name="connsiteX4" fmla="*/ 2794000 w 2794000"/>
              <a:gd name="connsiteY4" fmla="*/ 2074334 h 2074334"/>
              <a:gd name="connsiteX0" fmla="*/ 0 w 2844800"/>
              <a:gd name="connsiteY0" fmla="*/ 0 h 1659467"/>
              <a:gd name="connsiteX1" fmla="*/ 1837267 w 2844800"/>
              <a:gd name="connsiteY1" fmla="*/ 1337733 h 1659467"/>
              <a:gd name="connsiteX2" fmla="*/ 2413000 w 2844800"/>
              <a:gd name="connsiteY2" fmla="*/ 1566333 h 1659467"/>
              <a:gd name="connsiteX3" fmla="*/ 2844800 w 2844800"/>
              <a:gd name="connsiteY3" fmla="*/ 1659467 h 1659467"/>
              <a:gd name="connsiteX4" fmla="*/ 2844800 w 2844800"/>
              <a:gd name="connsiteY4" fmla="*/ 1659467 h 1659467"/>
              <a:gd name="connsiteX0" fmla="*/ 0 w 2844800"/>
              <a:gd name="connsiteY0" fmla="*/ 0 h 1659467"/>
              <a:gd name="connsiteX1" fmla="*/ 1837267 w 2844800"/>
              <a:gd name="connsiteY1" fmla="*/ 1337733 h 1659467"/>
              <a:gd name="connsiteX2" fmla="*/ 2413000 w 2844800"/>
              <a:gd name="connsiteY2" fmla="*/ 1566333 h 1659467"/>
              <a:gd name="connsiteX3" fmla="*/ 2844800 w 2844800"/>
              <a:gd name="connsiteY3" fmla="*/ 1659467 h 1659467"/>
              <a:gd name="connsiteX4" fmla="*/ 2844800 w 2844800"/>
              <a:gd name="connsiteY4" fmla="*/ 1659467 h 1659467"/>
              <a:gd name="connsiteX0" fmla="*/ 0 w 2844800"/>
              <a:gd name="connsiteY0" fmla="*/ 0 h 1659467"/>
              <a:gd name="connsiteX1" fmla="*/ 1837267 w 2844800"/>
              <a:gd name="connsiteY1" fmla="*/ 1337733 h 1659467"/>
              <a:gd name="connsiteX2" fmla="*/ 2413000 w 2844800"/>
              <a:gd name="connsiteY2" fmla="*/ 1566333 h 1659467"/>
              <a:gd name="connsiteX3" fmla="*/ 2844800 w 2844800"/>
              <a:gd name="connsiteY3" fmla="*/ 1659467 h 1659467"/>
              <a:gd name="connsiteX4" fmla="*/ 2844800 w 2844800"/>
              <a:gd name="connsiteY4" fmla="*/ 1659467 h 1659467"/>
              <a:gd name="connsiteX0" fmla="*/ 0 w 2844800"/>
              <a:gd name="connsiteY0" fmla="*/ 0 h 1659467"/>
              <a:gd name="connsiteX1" fmla="*/ 1837267 w 2844800"/>
              <a:gd name="connsiteY1" fmla="*/ 1337733 h 1659467"/>
              <a:gd name="connsiteX2" fmla="*/ 2413000 w 2844800"/>
              <a:gd name="connsiteY2" fmla="*/ 1566333 h 1659467"/>
              <a:gd name="connsiteX3" fmla="*/ 2844800 w 2844800"/>
              <a:gd name="connsiteY3" fmla="*/ 1659467 h 1659467"/>
              <a:gd name="connsiteX4" fmla="*/ 2844800 w 2844800"/>
              <a:gd name="connsiteY4" fmla="*/ 1659467 h 1659467"/>
              <a:gd name="connsiteX0" fmla="*/ 0 w 2844800"/>
              <a:gd name="connsiteY0" fmla="*/ 0 h 1659467"/>
              <a:gd name="connsiteX1" fmla="*/ 1837267 w 2844800"/>
              <a:gd name="connsiteY1" fmla="*/ 1337733 h 1659467"/>
              <a:gd name="connsiteX2" fmla="*/ 2413000 w 2844800"/>
              <a:gd name="connsiteY2" fmla="*/ 1566333 h 1659467"/>
              <a:gd name="connsiteX3" fmla="*/ 2844800 w 2844800"/>
              <a:gd name="connsiteY3" fmla="*/ 1659467 h 1659467"/>
              <a:gd name="connsiteX4" fmla="*/ 2844800 w 2844800"/>
              <a:gd name="connsiteY4" fmla="*/ 1659467 h 165946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844800" h="1659467">
                <a:moveTo>
                  <a:pt x="0" y="0"/>
                </a:moveTo>
                <a:cubicBezTo>
                  <a:pt x="506941" y="733425"/>
                  <a:pt x="1524000" y="1187803"/>
                  <a:pt x="1837267" y="1337733"/>
                </a:cubicBezTo>
                <a:cubicBezTo>
                  <a:pt x="2150534" y="1487663"/>
                  <a:pt x="2185811" y="1500011"/>
                  <a:pt x="2413000" y="1566333"/>
                </a:cubicBezTo>
                <a:cubicBezTo>
                  <a:pt x="2640189" y="1632655"/>
                  <a:pt x="2844800" y="1659467"/>
                  <a:pt x="2844800" y="1659467"/>
                </a:cubicBezTo>
                <a:lnTo>
                  <a:pt x="2844800" y="1659467"/>
                </a:lnTo>
              </a:path>
            </a:pathLst>
          </a:custGeom>
          <a:ln>
            <a:solidFill>
              <a:srgbClr val="008000"/>
            </a:solidFill>
            <a:prstDash val="lgDashDot"/>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30" name="Freeform 29"/>
          <p:cNvSpPr/>
          <p:nvPr/>
        </p:nvSpPr>
        <p:spPr>
          <a:xfrm>
            <a:off x="1457324" y="3435351"/>
            <a:ext cx="2987675" cy="1231900"/>
          </a:xfrm>
          <a:custGeom>
            <a:avLst/>
            <a:gdLst>
              <a:gd name="connsiteX0" fmla="*/ 0 w 2794000"/>
              <a:gd name="connsiteY0" fmla="*/ 0 h 2074334"/>
              <a:gd name="connsiteX1" fmla="*/ 1786467 w 2794000"/>
              <a:gd name="connsiteY1" fmla="*/ 1752600 h 2074334"/>
              <a:gd name="connsiteX2" fmla="*/ 2362200 w 2794000"/>
              <a:gd name="connsiteY2" fmla="*/ 1981200 h 2074334"/>
              <a:gd name="connsiteX3" fmla="*/ 2794000 w 2794000"/>
              <a:gd name="connsiteY3" fmla="*/ 2074334 h 2074334"/>
              <a:gd name="connsiteX4" fmla="*/ 2794000 w 2794000"/>
              <a:gd name="connsiteY4" fmla="*/ 2074334 h 2074334"/>
              <a:gd name="connsiteX0" fmla="*/ 0 w 2794000"/>
              <a:gd name="connsiteY0" fmla="*/ 0 h 2074334"/>
              <a:gd name="connsiteX1" fmla="*/ 1786467 w 2794000"/>
              <a:gd name="connsiteY1" fmla="*/ 1752600 h 2074334"/>
              <a:gd name="connsiteX2" fmla="*/ 2362200 w 2794000"/>
              <a:gd name="connsiteY2" fmla="*/ 1981200 h 2074334"/>
              <a:gd name="connsiteX3" fmla="*/ 2794000 w 2794000"/>
              <a:gd name="connsiteY3" fmla="*/ 2074334 h 2074334"/>
              <a:gd name="connsiteX4" fmla="*/ 2794000 w 2794000"/>
              <a:gd name="connsiteY4" fmla="*/ 2074334 h 2074334"/>
              <a:gd name="connsiteX0" fmla="*/ 0 w 2794000"/>
              <a:gd name="connsiteY0" fmla="*/ 0 h 2074334"/>
              <a:gd name="connsiteX1" fmla="*/ 1786467 w 2794000"/>
              <a:gd name="connsiteY1" fmla="*/ 1752600 h 2074334"/>
              <a:gd name="connsiteX2" fmla="*/ 2362200 w 2794000"/>
              <a:gd name="connsiteY2" fmla="*/ 1981200 h 2074334"/>
              <a:gd name="connsiteX3" fmla="*/ 2794000 w 2794000"/>
              <a:gd name="connsiteY3" fmla="*/ 2074334 h 2074334"/>
              <a:gd name="connsiteX4" fmla="*/ 2794000 w 2794000"/>
              <a:gd name="connsiteY4" fmla="*/ 2074334 h 2074334"/>
              <a:gd name="connsiteX0" fmla="*/ 0 w 2794000"/>
              <a:gd name="connsiteY0" fmla="*/ 0 h 2074334"/>
              <a:gd name="connsiteX1" fmla="*/ 1786467 w 2794000"/>
              <a:gd name="connsiteY1" fmla="*/ 1752600 h 2074334"/>
              <a:gd name="connsiteX2" fmla="*/ 2362200 w 2794000"/>
              <a:gd name="connsiteY2" fmla="*/ 1981200 h 2074334"/>
              <a:gd name="connsiteX3" fmla="*/ 2794000 w 2794000"/>
              <a:gd name="connsiteY3" fmla="*/ 2074334 h 2074334"/>
              <a:gd name="connsiteX4" fmla="*/ 2794000 w 2794000"/>
              <a:gd name="connsiteY4" fmla="*/ 2074334 h 2074334"/>
              <a:gd name="connsiteX0" fmla="*/ 0 w 2844800"/>
              <a:gd name="connsiteY0" fmla="*/ 0 h 1659467"/>
              <a:gd name="connsiteX1" fmla="*/ 1837267 w 2844800"/>
              <a:gd name="connsiteY1" fmla="*/ 1337733 h 1659467"/>
              <a:gd name="connsiteX2" fmla="*/ 2413000 w 2844800"/>
              <a:gd name="connsiteY2" fmla="*/ 1566333 h 1659467"/>
              <a:gd name="connsiteX3" fmla="*/ 2844800 w 2844800"/>
              <a:gd name="connsiteY3" fmla="*/ 1659467 h 1659467"/>
              <a:gd name="connsiteX4" fmla="*/ 2844800 w 2844800"/>
              <a:gd name="connsiteY4" fmla="*/ 1659467 h 1659467"/>
              <a:gd name="connsiteX0" fmla="*/ 0 w 2844800"/>
              <a:gd name="connsiteY0" fmla="*/ 0 h 1659467"/>
              <a:gd name="connsiteX1" fmla="*/ 1837267 w 2844800"/>
              <a:gd name="connsiteY1" fmla="*/ 1337733 h 1659467"/>
              <a:gd name="connsiteX2" fmla="*/ 2413000 w 2844800"/>
              <a:gd name="connsiteY2" fmla="*/ 1566333 h 1659467"/>
              <a:gd name="connsiteX3" fmla="*/ 2844800 w 2844800"/>
              <a:gd name="connsiteY3" fmla="*/ 1659467 h 1659467"/>
              <a:gd name="connsiteX4" fmla="*/ 2844800 w 2844800"/>
              <a:gd name="connsiteY4" fmla="*/ 1659467 h 1659467"/>
              <a:gd name="connsiteX0" fmla="*/ 0 w 2844800"/>
              <a:gd name="connsiteY0" fmla="*/ 0 h 1659467"/>
              <a:gd name="connsiteX1" fmla="*/ 1837267 w 2844800"/>
              <a:gd name="connsiteY1" fmla="*/ 1337733 h 1659467"/>
              <a:gd name="connsiteX2" fmla="*/ 2413000 w 2844800"/>
              <a:gd name="connsiteY2" fmla="*/ 1566333 h 1659467"/>
              <a:gd name="connsiteX3" fmla="*/ 2844800 w 2844800"/>
              <a:gd name="connsiteY3" fmla="*/ 1659467 h 1659467"/>
              <a:gd name="connsiteX4" fmla="*/ 2844800 w 2844800"/>
              <a:gd name="connsiteY4" fmla="*/ 1659467 h 1659467"/>
              <a:gd name="connsiteX0" fmla="*/ 0 w 2844800"/>
              <a:gd name="connsiteY0" fmla="*/ 0 h 1659467"/>
              <a:gd name="connsiteX1" fmla="*/ 1837267 w 2844800"/>
              <a:gd name="connsiteY1" fmla="*/ 1337733 h 1659467"/>
              <a:gd name="connsiteX2" fmla="*/ 2413000 w 2844800"/>
              <a:gd name="connsiteY2" fmla="*/ 1566333 h 1659467"/>
              <a:gd name="connsiteX3" fmla="*/ 2844800 w 2844800"/>
              <a:gd name="connsiteY3" fmla="*/ 1659467 h 1659467"/>
              <a:gd name="connsiteX4" fmla="*/ 2844800 w 2844800"/>
              <a:gd name="connsiteY4" fmla="*/ 1659467 h 1659467"/>
              <a:gd name="connsiteX0" fmla="*/ 0 w 2844800"/>
              <a:gd name="connsiteY0" fmla="*/ 0 h 1659467"/>
              <a:gd name="connsiteX1" fmla="*/ 1837267 w 2844800"/>
              <a:gd name="connsiteY1" fmla="*/ 1337733 h 1659467"/>
              <a:gd name="connsiteX2" fmla="*/ 2413000 w 2844800"/>
              <a:gd name="connsiteY2" fmla="*/ 1566333 h 1659467"/>
              <a:gd name="connsiteX3" fmla="*/ 2844800 w 2844800"/>
              <a:gd name="connsiteY3" fmla="*/ 1659467 h 1659467"/>
              <a:gd name="connsiteX4" fmla="*/ 2844800 w 2844800"/>
              <a:gd name="connsiteY4" fmla="*/ 1659467 h 1659467"/>
              <a:gd name="connsiteX0" fmla="*/ 0 w 2987675"/>
              <a:gd name="connsiteY0" fmla="*/ 0 h 1916289"/>
              <a:gd name="connsiteX1" fmla="*/ 1980142 w 2987675"/>
              <a:gd name="connsiteY1" fmla="*/ 1594555 h 1916289"/>
              <a:gd name="connsiteX2" fmla="*/ 2555875 w 2987675"/>
              <a:gd name="connsiteY2" fmla="*/ 1823155 h 1916289"/>
              <a:gd name="connsiteX3" fmla="*/ 2987675 w 2987675"/>
              <a:gd name="connsiteY3" fmla="*/ 1916289 h 1916289"/>
              <a:gd name="connsiteX4" fmla="*/ 2987675 w 2987675"/>
              <a:gd name="connsiteY4" fmla="*/ 1916289 h 1916289"/>
              <a:gd name="connsiteX0" fmla="*/ 0 w 2987675"/>
              <a:gd name="connsiteY0" fmla="*/ 0 h 1916289"/>
              <a:gd name="connsiteX1" fmla="*/ 1980142 w 2987675"/>
              <a:gd name="connsiteY1" fmla="*/ 1594555 h 1916289"/>
              <a:gd name="connsiteX2" fmla="*/ 2555875 w 2987675"/>
              <a:gd name="connsiteY2" fmla="*/ 1823155 h 1916289"/>
              <a:gd name="connsiteX3" fmla="*/ 2987675 w 2987675"/>
              <a:gd name="connsiteY3" fmla="*/ 1916289 h 1916289"/>
              <a:gd name="connsiteX4" fmla="*/ 2987675 w 2987675"/>
              <a:gd name="connsiteY4" fmla="*/ 1916289 h 1916289"/>
              <a:gd name="connsiteX0" fmla="*/ 0 w 2987675"/>
              <a:gd name="connsiteY0" fmla="*/ 0 h 1916289"/>
              <a:gd name="connsiteX1" fmla="*/ 1980142 w 2987675"/>
              <a:gd name="connsiteY1" fmla="*/ 1594555 h 1916289"/>
              <a:gd name="connsiteX2" fmla="*/ 2555875 w 2987675"/>
              <a:gd name="connsiteY2" fmla="*/ 1823155 h 1916289"/>
              <a:gd name="connsiteX3" fmla="*/ 2987675 w 2987675"/>
              <a:gd name="connsiteY3" fmla="*/ 1916289 h 1916289"/>
              <a:gd name="connsiteX4" fmla="*/ 2987675 w 2987675"/>
              <a:gd name="connsiteY4" fmla="*/ 1916289 h 1916289"/>
              <a:gd name="connsiteX0" fmla="*/ 0 w 2987675"/>
              <a:gd name="connsiteY0" fmla="*/ 0 h 1916289"/>
              <a:gd name="connsiteX1" fmla="*/ 1980142 w 2987675"/>
              <a:gd name="connsiteY1" fmla="*/ 1594555 h 1916289"/>
              <a:gd name="connsiteX2" fmla="*/ 2555875 w 2987675"/>
              <a:gd name="connsiteY2" fmla="*/ 1823155 h 1916289"/>
              <a:gd name="connsiteX3" fmla="*/ 2987675 w 2987675"/>
              <a:gd name="connsiteY3" fmla="*/ 1916289 h 1916289"/>
              <a:gd name="connsiteX4" fmla="*/ 2987675 w 2987675"/>
              <a:gd name="connsiteY4" fmla="*/ 1916289 h 1916289"/>
              <a:gd name="connsiteX0" fmla="*/ 0 w 2987675"/>
              <a:gd name="connsiteY0" fmla="*/ 0 h 1916289"/>
              <a:gd name="connsiteX1" fmla="*/ 1980142 w 2987675"/>
              <a:gd name="connsiteY1" fmla="*/ 1594555 h 1916289"/>
              <a:gd name="connsiteX2" fmla="*/ 2555875 w 2987675"/>
              <a:gd name="connsiteY2" fmla="*/ 1823155 h 1916289"/>
              <a:gd name="connsiteX3" fmla="*/ 2987675 w 2987675"/>
              <a:gd name="connsiteY3" fmla="*/ 1916289 h 1916289"/>
              <a:gd name="connsiteX4" fmla="*/ 2987675 w 2987675"/>
              <a:gd name="connsiteY4" fmla="*/ 1916289 h 1916289"/>
              <a:gd name="connsiteX0" fmla="*/ 0 w 2987675"/>
              <a:gd name="connsiteY0" fmla="*/ 0 h 1916289"/>
              <a:gd name="connsiteX1" fmla="*/ 2008717 w 2987675"/>
              <a:gd name="connsiteY1" fmla="*/ 1564922 h 1916289"/>
              <a:gd name="connsiteX2" fmla="*/ 2555875 w 2987675"/>
              <a:gd name="connsiteY2" fmla="*/ 1823155 h 1916289"/>
              <a:gd name="connsiteX3" fmla="*/ 2987675 w 2987675"/>
              <a:gd name="connsiteY3" fmla="*/ 1916289 h 1916289"/>
              <a:gd name="connsiteX4" fmla="*/ 2987675 w 2987675"/>
              <a:gd name="connsiteY4" fmla="*/ 1916289 h 1916289"/>
              <a:gd name="connsiteX0" fmla="*/ 0 w 2987675"/>
              <a:gd name="connsiteY0" fmla="*/ 0 h 1916289"/>
              <a:gd name="connsiteX1" fmla="*/ 2008717 w 2987675"/>
              <a:gd name="connsiteY1" fmla="*/ 1564922 h 1916289"/>
              <a:gd name="connsiteX2" fmla="*/ 2555875 w 2987675"/>
              <a:gd name="connsiteY2" fmla="*/ 1823155 h 1916289"/>
              <a:gd name="connsiteX3" fmla="*/ 2987675 w 2987675"/>
              <a:gd name="connsiteY3" fmla="*/ 1916289 h 1916289"/>
              <a:gd name="connsiteX4" fmla="*/ 2987675 w 2987675"/>
              <a:gd name="connsiteY4" fmla="*/ 1916289 h 1916289"/>
              <a:gd name="connsiteX0" fmla="*/ 0 w 2987675"/>
              <a:gd name="connsiteY0" fmla="*/ 0 h 1916289"/>
              <a:gd name="connsiteX1" fmla="*/ 2008717 w 2987675"/>
              <a:gd name="connsiteY1" fmla="*/ 1564922 h 1916289"/>
              <a:gd name="connsiteX2" fmla="*/ 2987675 w 2987675"/>
              <a:gd name="connsiteY2" fmla="*/ 1916289 h 1916289"/>
              <a:gd name="connsiteX3" fmla="*/ 2987675 w 2987675"/>
              <a:gd name="connsiteY3" fmla="*/ 1916289 h 1916289"/>
              <a:gd name="connsiteX0" fmla="*/ 0 w 2987675"/>
              <a:gd name="connsiteY0" fmla="*/ 0 h 1916289"/>
              <a:gd name="connsiteX1" fmla="*/ 2132542 w 2987675"/>
              <a:gd name="connsiteY1" fmla="*/ 1648883 h 1916289"/>
              <a:gd name="connsiteX2" fmla="*/ 2987675 w 2987675"/>
              <a:gd name="connsiteY2" fmla="*/ 1916289 h 1916289"/>
              <a:gd name="connsiteX3" fmla="*/ 2987675 w 2987675"/>
              <a:gd name="connsiteY3" fmla="*/ 1916289 h 1916289"/>
              <a:gd name="connsiteX0" fmla="*/ 0 w 2987675"/>
              <a:gd name="connsiteY0" fmla="*/ 0 h 1916289"/>
              <a:gd name="connsiteX1" fmla="*/ 2148417 w 2987675"/>
              <a:gd name="connsiteY1" fmla="*/ 1643944 h 1916289"/>
              <a:gd name="connsiteX2" fmla="*/ 2987675 w 2987675"/>
              <a:gd name="connsiteY2" fmla="*/ 1916289 h 1916289"/>
              <a:gd name="connsiteX3" fmla="*/ 2987675 w 2987675"/>
              <a:gd name="connsiteY3" fmla="*/ 1916289 h 1916289"/>
              <a:gd name="connsiteX0" fmla="*/ 0 w 2987675"/>
              <a:gd name="connsiteY0" fmla="*/ 0 h 1916289"/>
              <a:gd name="connsiteX1" fmla="*/ 2148417 w 2987675"/>
              <a:gd name="connsiteY1" fmla="*/ 1643944 h 1916289"/>
              <a:gd name="connsiteX2" fmla="*/ 2987675 w 2987675"/>
              <a:gd name="connsiteY2" fmla="*/ 1916289 h 1916289"/>
              <a:gd name="connsiteX3" fmla="*/ 2987675 w 2987675"/>
              <a:gd name="connsiteY3" fmla="*/ 1916289 h 1916289"/>
              <a:gd name="connsiteX0" fmla="*/ 0 w 2987675"/>
              <a:gd name="connsiteY0" fmla="*/ 0 h 1916289"/>
              <a:gd name="connsiteX1" fmla="*/ 2148417 w 2987675"/>
              <a:gd name="connsiteY1" fmla="*/ 1643944 h 1916289"/>
              <a:gd name="connsiteX2" fmla="*/ 2987675 w 2987675"/>
              <a:gd name="connsiteY2" fmla="*/ 1916289 h 1916289"/>
              <a:gd name="connsiteX3" fmla="*/ 2987675 w 2987675"/>
              <a:gd name="connsiteY3" fmla="*/ 1916289 h 1916289"/>
              <a:gd name="connsiteX0" fmla="*/ 0 w 2987675"/>
              <a:gd name="connsiteY0" fmla="*/ 0 h 1916289"/>
              <a:gd name="connsiteX1" fmla="*/ 2148417 w 2987675"/>
              <a:gd name="connsiteY1" fmla="*/ 1643944 h 1916289"/>
              <a:gd name="connsiteX2" fmla="*/ 2987675 w 2987675"/>
              <a:gd name="connsiteY2" fmla="*/ 1916289 h 1916289"/>
              <a:gd name="connsiteX3" fmla="*/ 2987675 w 2987675"/>
              <a:gd name="connsiteY3" fmla="*/ 1916289 h 1916289"/>
              <a:gd name="connsiteX0" fmla="*/ 0 w 2987675"/>
              <a:gd name="connsiteY0" fmla="*/ 0 h 1916289"/>
              <a:gd name="connsiteX1" fmla="*/ 2148417 w 2987675"/>
              <a:gd name="connsiteY1" fmla="*/ 1643944 h 1916289"/>
              <a:gd name="connsiteX2" fmla="*/ 2987675 w 2987675"/>
              <a:gd name="connsiteY2" fmla="*/ 1916289 h 1916289"/>
              <a:gd name="connsiteX3" fmla="*/ 2987675 w 2987675"/>
              <a:gd name="connsiteY3" fmla="*/ 1916289 h 1916289"/>
              <a:gd name="connsiteX0" fmla="*/ 0 w 2987675"/>
              <a:gd name="connsiteY0" fmla="*/ 0 h 1916289"/>
              <a:gd name="connsiteX1" fmla="*/ 2148417 w 2987675"/>
              <a:gd name="connsiteY1" fmla="*/ 1643944 h 1916289"/>
              <a:gd name="connsiteX2" fmla="*/ 2987675 w 2987675"/>
              <a:gd name="connsiteY2" fmla="*/ 1916289 h 1916289"/>
              <a:gd name="connsiteX3" fmla="*/ 2987675 w 2987675"/>
              <a:gd name="connsiteY3" fmla="*/ 1916289 h 1916289"/>
              <a:gd name="connsiteX0" fmla="*/ 0 w 2987675"/>
              <a:gd name="connsiteY0" fmla="*/ 0 h 1916289"/>
              <a:gd name="connsiteX1" fmla="*/ 698501 w 2987675"/>
              <a:gd name="connsiteY1" fmla="*/ 716137 h 1916289"/>
              <a:gd name="connsiteX2" fmla="*/ 2148417 w 2987675"/>
              <a:gd name="connsiteY2" fmla="*/ 1643944 h 1916289"/>
              <a:gd name="connsiteX3" fmla="*/ 2987675 w 2987675"/>
              <a:gd name="connsiteY3" fmla="*/ 1916289 h 1916289"/>
              <a:gd name="connsiteX4" fmla="*/ 2987675 w 2987675"/>
              <a:gd name="connsiteY4" fmla="*/ 1916289 h 1916289"/>
              <a:gd name="connsiteX0" fmla="*/ 0 w 2987675"/>
              <a:gd name="connsiteY0" fmla="*/ 0 h 1916289"/>
              <a:gd name="connsiteX1" fmla="*/ 673101 w 2987675"/>
              <a:gd name="connsiteY1" fmla="*/ 819854 h 1916289"/>
              <a:gd name="connsiteX2" fmla="*/ 2148417 w 2987675"/>
              <a:gd name="connsiteY2" fmla="*/ 1643944 h 1916289"/>
              <a:gd name="connsiteX3" fmla="*/ 2987675 w 2987675"/>
              <a:gd name="connsiteY3" fmla="*/ 1916289 h 1916289"/>
              <a:gd name="connsiteX4" fmla="*/ 2987675 w 2987675"/>
              <a:gd name="connsiteY4" fmla="*/ 1916289 h 1916289"/>
              <a:gd name="connsiteX0" fmla="*/ 0 w 2987675"/>
              <a:gd name="connsiteY0" fmla="*/ 0 h 1916289"/>
              <a:gd name="connsiteX1" fmla="*/ 682626 w 2987675"/>
              <a:gd name="connsiteY1" fmla="*/ 819854 h 1916289"/>
              <a:gd name="connsiteX2" fmla="*/ 2148417 w 2987675"/>
              <a:gd name="connsiteY2" fmla="*/ 1643944 h 1916289"/>
              <a:gd name="connsiteX3" fmla="*/ 2987675 w 2987675"/>
              <a:gd name="connsiteY3" fmla="*/ 1916289 h 1916289"/>
              <a:gd name="connsiteX4" fmla="*/ 2987675 w 2987675"/>
              <a:gd name="connsiteY4" fmla="*/ 1916289 h 1916289"/>
              <a:gd name="connsiteX0" fmla="*/ 0 w 2987675"/>
              <a:gd name="connsiteY0" fmla="*/ 0 h 1916289"/>
              <a:gd name="connsiteX1" fmla="*/ 682626 w 2987675"/>
              <a:gd name="connsiteY1" fmla="*/ 819854 h 1916289"/>
              <a:gd name="connsiteX2" fmla="*/ 2148417 w 2987675"/>
              <a:gd name="connsiteY2" fmla="*/ 1643944 h 1916289"/>
              <a:gd name="connsiteX3" fmla="*/ 2987675 w 2987675"/>
              <a:gd name="connsiteY3" fmla="*/ 1916289 h 1916289"/>
              <a:gd name="connsiteX4" fmla="*/ 2987675 w 2987675"/>
              <a:gd name="connsiteY4" fmla="*/ 1916289 h 1916289"/>
              <a:gd name="connsiteX0" fmla="*/ 0 w 2987675"/>
              <a:gd name="connsiteY0" fmla="*/ 0 h 1916289"/>
              <a:gd name="connsiteX1" fmla="*/ 682626 w 2987675"/>
              <a:gd name="connsiteY1" fmla="*/ 819854 h 1916289"/>
              <a:gd name="connsiteX2" fmla="*/ 2135717 w 2987675"/>
              <a:gd name="connsiteY2" fmla="*/ 1634066 h 1916289"/>
              <a:gd name="connsiteX3" fmla="*/ 2987675 w 2987675"/>
              <a:gd name="connsiteY3" fmla="*/ 1916289 h 1916289"/>
              <a:gd name="connsiteX4" fmla="*/ 2987675 w 2987675"/>
              <a:gd name="connsiteY4" fmla="*/ 1916289 h 191628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87675" h="1916289">
                <a:moveTo>
                  <a:pt x="0" y="0"/>
                </a:moveTo>
                <a:cubicBezTo>
                  <a:pt x="100542" y="198378"/>
                  <a:pt x="324557" y="545863"/>
                  <a:pt x="682626" y="819854"/>
                </a:cubicBezTo>
                <a:cubicBezTo>
                  <a:pt x="1040695" y="1093845"/>
                  <a:pt x="1751542" y="1451327"/>
                  <a:pt x="2135717" y="1634066"/>
                </a:cubicBezTo>
                <a:cubicBezTo>
                  <a:pt x="2519892" y="1816805"/>
                  <a:pt x="2845682" y="1869252"/>
                  <a:pt x="2987675" y="1916289"/>
                </a:cubicBezTo>
                <a:lnTo>
                  <a:pt x="2987675" y="1916289"/>
                </a:lnTo>
              </a:path>
            </a:pathLst>
          </a:custGeom>
          <a:ln>
            <a:solidFill>
              <a:srgbClr val="FF0000"/>
            </a:solidFill>
            <a:prstDash val="lgDashDotDot"/>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cxnSp>
        <p:nvCxnSpPr>
          <p:cNvPr id="31" name="Straight Connector 30"/>
          <p:cNvCxnSpPr/>
          <p:nvPr/>
        </p:nvCxnSpPr>
        <p:spPr>
          <a:xfrm flipH="1" flipV="1">
            <a:off x="1600200" y="2133600"/>
            <a:ext cx="838200" cy="2819400"/>
          </a:xfrm>
          <a:prstGeom prst="line">
            <a:avLst/>
          </a:prstGeom>
          <a:ln>
            <a:solidFill>
              <a:srgbClr val="FF0000"/>
            </a:solidFill>
            <a:prstDash val="lgDashDotDot"/>
          </a:ln>
          <a:effectLst/>
        </p:spPr>
        <p:style>
          <a:lnRef idx="2">
            <a:schemeClr val="accent1"/>
          </a:lnRef>
          <a:fillRef idx="0">
            <a:schemeClr val="accent1"/>
          </a:fillRef>
          <a:effectRef idx="1">
            <a:schemeClr val="accent1"/>
          </a:effectRef>
          <a:fontRef idx="minor">
            <a:schemeClr val="tx1"/>
          </a:fontRef>
        </p:style>
      </p:cxnSp>
      <p:cxnSp>
        <p:nvCxnSpPr>
          <p:cNvPr id="36" name="Straight Connector 35"/>
          <p:cNvCxnSpPr/>
          <p:nvPr/>
        </p:nvCxnSpPr>
        <p:spPr>
          <a:xfrm flipH="1">
            <a:off x="1447800" y="3962400"/>
            <a:ext cx="685800" cy="0"/>
          </a:xfrm>
          <a:prstGeom prst="line">
            <a:avLst/>
          </a:prstGeom>
          <a:ln>
            <a:solidFill>
              <a:srgbClr val="FF0000"/>
            </a:solidFill>
            <a:prstDash val="dash"/>
          </a:ln>
          <a:effectLst/>
        </p:spPr>
        <p:style>
          <a:lnRef idx="2">
            <a:schemeClr val="accent1"/>
          </a:lnRef>
          <a:fillRef idx="0">
            <a:schemeClr val="accent1"/>
          </a:fillRef>
          <a:effectRef idx="1">
            <a:schemeClr val="accent1"/>
          </a:effectRef>
          <a:fontRef idx="minor">
            <a:schemeClr val="tx1"/>
          </a:fontRef>
        </p:style>
      </p:cxnSp>
      <p:cxnSp>
        <p:nvCxnSpPr>
          <p:cNvPr id="39" name="Straight Connector 38"/>
          <p:cNvCxnSpPr/>
          <p:nvPr/>
        </p:nvCxnSpPr>
        <p:spPr>
          <a:xfrm flipH="1" flipV="1">
            <a:off x="1752601" y="1981200"/>
            <a:ext cx="1981199" cy="3048000"/>
          </a:xfrm>
          <a:prstGeom prst="line">
            <a:avLst/>
          </a:prstGeom>
          <a:ln>
            <a:solidFill>
              <a:srgbClr val="3366FF"/>
            </a:solidFill>
            <a:prstDash val="solid"/>
          </a:ln>
          <a:effectLst/>
        </p:spPr>
        <p:style>
          <a:lnRef idx="2">
            <a:schemeClr val="accent1"/>
          </a:lnRef>
          <a:fillRef idx="0">
            <a:schemeClr val="accent1"/>
          </a:fillRef>
          <a:effectRef idx="1">
            <a:schemeClr val="accent1"/>
          </a:effectRef>
          <a:fontRef idx="minor">
            <a:schemeClr val="tx1"/>
          </a:fontRef>
        </p:style>
      </p:cxnSp>
      <p:sp>
        <p:nvSpPr>
          <p:cNvPr id="23" name="Oval 22"/>
          <p:cNvSpPr/>
          <p:nvPr/>
        </p:nvSpPr>
        <p:spPr>
          <a:xfrm>
            <a:off x="2101850" y="3917950"/>
            <a:ext cx="76200" cy="76200"/>
          </a:xfrm>
          <a:prstGeom prst="ellipse">
            <a:avLst/>
          </a:prstGeom>
          <a:solidFill>
            <a:schemeClr val="bg1"/>
          </a:solidFill>
          <a:ln w="25400">
            <a:solidFill>
              <a:srgbClr val="FF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9" name="TextBox 58"/>
          <p:cNvSpPr txBox="1"/>
          <p:nvPr/>
        </p:nvSpPr>
        <p:spPr>
          <a:xfrm>
            <a:off x="990600" y="3810000"/>
            <a:ext cx="533400" cy="369332"/>
          </a:xfrm>
          <a:prstGeom prst="rect">
            <a:avLst/>
          </a:prstGeom>
          <a:noFill/>
        </p:spPr>
        <p:txBody>
          <a:bodyPr wrap="square" rtlCol="0">
            <a:spAutoFit/>
          </a:bodyPr>
          <a:lstStyle/>
          <a:p>
            <a:r>
              <a:rPr lang="en-US" dirty="0">
                <a:solidFill>
                  <a:srgbClr val="FF0000"/>
                </a:solidFill>
              </a:rPr>
              <a:t>P</a:t>
            </a:r>
            <a:r>
              <a:rPr lang="en-US" baseline="-25000" dirty="0">
                <a:solidFill>
                  <a:srgbClr val="FF0000"/>
                </a:solidFill>
              </a:rPr>
              <a:t>2</a:t>
            </a:r>
            <a:r>
              <a:rPr lang="en-US" baseline="30000" dirty="0">
                <a:solidFill>
                  <a:srgbClr val="FF0000"/>
                </a:solidFill>
              </a:rPr>
              <a:t>C</a:t>
            </a:r>
          </a:p>
        </p:txBody>
      </p:sp>
      <p:sp>
        <p:nvSpPr>
          <p:cNvPr id="62" name="TextBox 61"/>
          <p:cNvSpPr txBox="1"/>
          <p:nvPr/>
        </p:nvSpPr>
        <p:spPr>
          <a:xfrm>
            <a:off x="3733800" y="4800600"/>
            <a:ext cx="1447800" cy="369332"/>
          </a:xfrm>
          <a:prstGeom prst="rect">
            <a:avLst/>
          </a:prstGeom>
          <a:noFill/>
        </p:spPr>
        <p:txBody>
          <a:bodyPr wrap="square" rtlCol="0">
            <a:spAutoFit/>
          </a:bodyPr>
          <a:lstStyle/>
          <a:p>
            <a:r>
              <a:rPr lang="en-US" dirty="0" err="1">
                <a:solidFill>
                  <a:srgbClr val="3366FF"/>
                </a:solidFill>
              </a:rPr>
              <a:t>D</a:t>
            </a:r>
            <a:r>
              <a:rPr lang="en-US" baseline="30000" dirty="0" err="1">
                <a:solidFill>
                  <a:srgbClr val="3366FF"/>
                </a:solidFill>
              </a:rPr>
              <a:t>World</a:t>
            </a:r>
            <a:endParaRPr lang="en-US" baseline="30000" dirty="0">
              <a:solidFill>
                <a:srgbClr val="3366FF"/>
              </a:solidFill>
            </a:endParaRPr>
          </a:p>
        </p:txBody>
      </p:sp>
      <p:sp>
        <p:nvSpPr>
          <p:cNvPr id="63" name="TextBox 62"/>
          <p:cNvSpPr txBox="1"/>
          <p:nvPr/>
        </p:nvSpPr>
        <p:spPr>
          <a:xfrm>
            <a:off x="3927475" y="4314825"/>
            <a:ext cx="796925" cy="369332"/>
          </a:xfrm>
          <a:prstGeom prst="rect">
            <a:avLst/>
          </a:prstGeom>
          <a:noFill/>
        </p:spPr>
        <p:txBody>
          <a:bodyPr wrap="square" rtlCol="0">
            <a:spAutoFit/>
          </a:bodyPr>
          <a:lstStyle/>
          <a:p>
            <a:r>
              <a:rPr lang="en-US" dirty="0" err="1">
                <a:solidFill>
                  <a:srgbClr val="FF0000"/>
                </a:solidFill>
              </a:rPr>
              <a:t>AC</a:t>
            </a:r>
            <a:r>
              <a:rPr lang="en-US" baseline="30000" dirty="0" err="1">
                <a:solidFill>
                  <a:srgbClr val="FF0000"/>
                </a:solidFill>
              </a:rPr>
              <a:t>Thai</a:t>
            </a:r>
            <a:endParaRPr lang="en-US" baseline="30000" dirty="0">
              <a:solidFill>
                <a:srgbClr val="FF0000"/>
              </a:solidFill>
            </a:endParaRPr>
          </a:p>
        </p:txBody>
      </p:sp>
      <p:cxnSp>
        <p:nvCxnSpPr>
          <p:cNvPr id="42" name="Straight Connector 41"/>
          <p:cNvCxnSpPr/>
          <p:nvPr/>
        </p:nvCxnSpPr>
        <p:spPr>
          <a:xfrm flipH="1">
            <a:off x="1447800" y="3733800"/>
            <a:ext cx="1447800" cy="0"/>
          </a:xfrm>
          <a:prstGeom prst="line">
            <a:avLst/>
          </a:prstGeom>
          <a:ln>
            <a:solidFill>
              <a:srgbClr val="3366FF"/>
            </a:solidFill>
            <a:prstDash val="dash"/>
          </a:ln>
          <a:effectLst/>
        </p:spPr>
        <p:style>
          <a:lnRef idx="2">
            <a:schemeClr val="accent1"/>
          </a:lnRef>
          <a:fillRef idx="0">
            <a:schemeClr val="accent1"/>
          </a:fillRef>
          <a:effectRef idx="1">
            <a:schemeClr val="accent1"/>
          </a:effectRef>
          <a:fontRef idx="minor">
            <a:schemeClr val="tx1"/>
          </a:fontRef>
        </p:style>
      </p:cxnSp>
      <p:sp>
        <p:nvSpPr>
          <p:cNvPr id="43" name="TextBox 42"/>
          <p:cNvSpPr txBox="1"/>
          <p:nvPr/>
        </p:nvSpPr>
        <p:spPr>
          <a:xfrm>
            <a:off x="1066800" y="3200400"/>
            <a:ext cx="533400" cy="369332"/>
          </a:xfrm>
          <a:prstGeom prst="rect">
            <a:avLst/>
          </a:prstGeom>
          <a:noFill/>
        </p:spPr>
        <p:txBody>
          <a:bodyPr wrap="square" rtlCol="0">
            <a:spAutoFit/>
          </a:bodyPr>
          <a:lstStyle/>
          <a:p>
            <a:r>
              <a:rPr lang="en-US" dirty="0">
                <a:solidFill>
                  <a:srgbClr val="FF0000"/>
                </a:solidFill>
              </a:rPr>
              <a:t>C</a:t>
            </a:r>
            <a:r>
              <a:rPr lang="en-US" baseline="-25000" dirty="0">
                <a:solidFill>
                  <a:srgbClr val="FF0000"/>
                </a:solidFill>
              </a:rPr>
              <a:t>0</a:t>
            </a:r>
            <a:endParaRPr lang="en-US" baseline="30000" dirty="0">
              <a:solidFill>
                <a:srgbClr val="FF0000"/>
              </a:solidFill>
            </a:endParaRPr>
          </a:p>
        </p:txBody>
      </p:sp>
      <p:sp>
        <p:nvSpPr>
          <p:cNvPr id="48" name="TextBox 47"/>
          <p:cNvSpPr txBox="1"/>
          <p:nvPr/>
        </p:nvSpPr>
        <p:spPr>
          <a:xfrm>
            <a:off x="948267" y="3509434"/>
            <a:ext cx="609600" cy="369332"/>
          </a:xfrm>
          <a:prstGeom prst="rect">
            <a:avLst/>
          </a:prstGeom>
          <a:noFill/>
        </p:spPr>
        <p:txBody>
          <a:bodyPr wrap="square" rtlCol="0">
            <a:spAutoFit/>
          </a:bodyPr>
          <a:lstStyle/>
          <a:p>
            <a:r>
              <a:rPr lang="en-US" dirty="0">
                <a:solidFill>
                  <a:srgbClr val="3366FF"/>
                </a:solidFill>
              </a:rPr>
              <a:t>P</a:t>
            </a:r>
            <a:r>
              <a:rPr lang="en-US" baseline="-25000" dirty="0">
                <a:solidFill>
                  <a:srgbClr val="3366FF"/>
                </a:solidFill>
              </a:rPr>
              <a:t>1</a:t>
            </a:r>
            <a:r>
              <a:rPr lang="en-US" baseline="30000" dirty="0">
                <a:solidFill>
                  <a:srgbClr val="3366FF"/>
                </a:solidFill>
              </a:rPr>
              <a:t>W</a:t>
            </a:r>
          </a:p>
        </p:txBody>
      </p:sp>
      <p:sp>
        <p:nvSpPr>
          <p:cNvPr id="52" name="Oval 51"/>
          <p:cNvSpPr/>
          <p:nvPr/>
        </p:nvSpPr>
        <p:spPr>
          <a:xfrm>
            <a:off x="2857500" y="3687233"/>
            <a:ext cx="76200" cy="76200"/>
          </a:xfrm>
          <a:prstGeom prst="ellipse">
            <a:avLst/>
          </a:prstGeom>
          <a:solidFill>
            <a:schemeClr val="bg1"/>
          </a:solidFill>
          <a:ln w="25400">
            <a:solidFill>
              <a:srgbClr val="3366F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8" name="TextBox 67"/>
          <p:cNvSpPr txBox="1"/>
          <p:nvPr/>
        </p:nvSpPr>
        <p:spPr>
          <a:xfrm>
            <a:off x="2362200" y="4800600"/>
            <a:ext cx="717550" cy="369332"/>
          </a:xfrm>
          <a:prstGeom prst="rect">
            <a:avLst/>
          </a:prstGeom>
          <a:noFill/>
        </p:spPr>
        <p:txBody>
          <a:bodyPr wrap="square" rtlCol="0">
            <a:spAutoFit/>
          </a:bodyPr>
          <a:lstStyle/>
          <a:p>
            <a:r>
              <a:rPr lang="en-US" dirty="0" err="1">
                <a:solidFill>
                  <a:srgbClr val="FF0000"/>
                </a:solidFill>
              </a:rPr>
              <a:t>D</a:t>
            </a:r>
            <a:r>
              <a:rPr lang="en-US" baseline="30000" dirty="0" err="1">
                <a:solidFill>
                  <a:srgbClr val="FF0000"/>
                </a:solidFill>
              </a:rPr>
              <a:t>Thai</a:t>
            </a:r>
            <a:endParaRPr lang="en-US" baseline="30000" dirty="0">
              <a:solidFill>
                <a:srgbClr val="FF0000"/>
              </a:solidFill>
            </a:endParaRPr>
          </a:p>
        </p:txBody>
      </p:sp>
      <p:sp>
        <p:nvSpPr>
          <p:cNvPr id="69" name="TextBox 68"/>
          <p:cNvSpPr txBox="1"/>
          <p:nvPr/>
        </p:nvSpPr>
        <p:spPr>
          <a:xfrm>
            <a:off x="2853266" y="3395134"/>
            <a:ext cx="350309" cy="369332"/>
          </a:xfrm>
          <a:prstGeom prst="rect">
            <a:avLst/>
          </a:prstGeom>
          <a:noFill/>
        </p:spPr>
        <p:txBody>
          <a:bodyPr wrap="square" rtlCol="0">
            <a:spAutoFit/>
          </a:bodyPr>
          <a:lstStyle/>
          <a:p>
            <a:r>
              <a:rPr lang="en-US" dirty="0">
                <a:solidFill>
                  <a:srgbClr val="3366FF"/>
                </a:solidFill>
              </a:rPr>
              <a:t>1</a:t>
            </a:r>
            <a:endParaRPr lang="en-US" baseline="30000" dirty="0">
              <a:solidFill>
                <a:srgbClr val="3366FF"/>
              </a:solidFill>
            </a:endParaRPr>
          </a:p>
        </p:txBody>
      </p:sp>
      <p:sp>
        <p:nvSpPr>
          <p:cNvPr id="70" name="TextBox 69"/>
          <p:cNvSpPr txBox="1"/>
          <p:nvPr/>
        </p:nvSpPr>
        <p:spPr>
          <a:xfrm>
            <a:off x="2123016" y="3671359"/>
            <a:ext cx="350309" cy="369332"/>
          </a:xfrm>
          <a:prstGeom prst="rect">
            <a:avLst/>
          </a:prstGeom>
          <a:noFill/>
        </p:spPr>
        <p:txBody>
          <a:bodyPr wrap="square" rtlCol="0">
            <a:spAutoFit/>
          </a:bodyPr>
          <a:lstStyle/>
          <a:p>
            <a:r>
              <a:rPr lang="en-US" dirty="0">
                <a:solidFill>
                  <a:srgbClr val="FF0000"/>
                </a:solidFill>
              </a:rPr>
              <a:t>2</a:t>
            </a:r>
            <a:endParaRPr lang="en-US" baseline="30000" dirty="0">
              <a:solidFill>
                <a:srgbClr val="FF0000"/>
              </a:solidFill>
            </a:endParaRPr>
          </a:p>
        </p:txBody>
      </p:sp>
      <p:sp>
        <p:nvSpPr>
          <p:cNvPr id="3" name="Footer Placeholder 2">
            <a:extLst>
              <a:ext uri="{FF2B5EF4-FFF2-40B4-BE49-F238E27FC236}">
                <a16:creationId xmlns:a16="http://schemas.microsoft.com/office/drawing/2014/main" id="{382AB5CC-6D84-2F45-9D0A-9451B57CD4EE}"/>
              </a:ext>
            </a:extLst>
          </p:cNvPr>
          <p:cNvSpPr>
            <a:spLocks noGrp="1"/>
          </p:cNvSpPr>
          <p:nvPr>
            <p:ph type="ftr" sz="quarter" idx="11"/>
          </p:nvPr>
        </p:nvSpPr>
        <p:spPr/>
        <p:txBody>
          <a:bodyPr/>
          <a:lstStyle/>
          <a:p>
            <a:pPr>
              <a:defRPr/>
            </a:pPr>
            <a:r>
              <a:rPr lang="en-US"/>
              <a:t>Class 18:  Scale Economies and Imperfect Competition</a:t>
            </a:r>
          </a:p>
        </p:txBody>
      </p:sp>
      <p:sp>
        <p:nvSpPr>
          <p:cNvPr id="4" name="Slide Number Placeholder 3">
            <a:extLst>
              <a:ext uri="{FF2B5EF4-FFF2-40B4-BE49-F238E27FC236}">
                <a16:creationId xmlns:a16="http://schemas.microsoft.com/office/drawing/2014/main" id="{A2EF40A2-2954-8041-91FE-77EC3A846AF4}"/>
              </a:ext>
            </a:extLst>
          </p:cNvPr>
          <p:cNvSpPr>
            <a:spLocks noGrp="1"/>
          </p:cNvSpPr>
          <p:nvPr>
            <p:ph type="sldNum" sz="quarter" idx="12"/>
          </p:nvPr>
        </p:nvSpPr>
        <p:spPr/>
        <p:txBody>
          <a:bodyPr/>
          <a:lstStyle/>
          <a:p>
            <a:pPr>
              <a:defRPr/>
            </a:pPr>
            <a:fld id="{659DFB22-C7E9-9E4B-8431-4E4E88AD005A}" type="slidenum">
              <a:rPr lang="en-US" smtClean="0"/>
              <a:pPr>
                <a:defRPr/>
              </a:pPr>
              <a:t>15</a:t>
            </a:fld>
            <a:endParaRPr lang="en-US"/>
          </a:p>
        </p:txBody>
      </p:sp>
    </p:spTree>
    <p:extLst>
      <p:ext uri="{BB962C8B-B14F-4D97-AF65-F5344CB8AC3E}">
        <p14:creationId xmlns:p14="http://schemas.microsoft.com/office/powerpoint/2010/main" val="328420034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Infant-Industry Protection</a:t>
            </a:r>
          </a:p>
        </p:txBody>
      </p:sp>
      <p:cxnSp>
        <p:nvCxnSpPr>
          <p:cNvPr id="7" name="Straight Connector 6"/>
          <p:cNvCxnSpPr/>
          <p:nvPr/>
        </p:nvCxnSpPr>
        <p:spPr>
          <a:xfrm flipV="1">
            <a:off x="1447800" y="5181600"/>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8" name="Straight Connector 7"/>
          <p:cNvCxnSpPr/>
          <p:nvPr/>
        </p:nvCxnSpPr>
        <p:spPr>
          <a:xfrm flipV="1">
            <a:off x="1447800" y="1828800"/>
            <a:ext cx="0" cy="3352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1" name="TextBox 10"/>
          <p:cNvSpPr txBox="1"/>
          <p:nvPr/>
        </p:nvSpPr>
        <p:spPr>
          <a:xfrm>
            <a:off x="728133" y="1676400"/>
            <a:ext cx="1024467" cy="369332"/>
          </a:xfrm>
          <a:prstGeom prst="rect">
            <a:avLst/>
          </a:prstGeom>
          <a:noFill/>
        </p:spPr>
        <p:txBody>
          <a:bodyPr wrap="square" rtlCol="0">
            <a:spAutoFit/>
          </a:bodyPr>
          <a:lstStyle/>
          <a:p>
            <a:r>
              <a:rPr lang="en-US" dirty="0"/>
              <a:t>P, AC</a:t>
            </a:r>
            <a:endParaRPr lang="en-US" baseline="30000" dirty="0"/>
          </a:p>
        </p:txBody>
      </p:sp>
      <p:sp>
        <p:nvSpPr>
          <p:cNvPr id="66" name="Content Placeholder 2"/>
          <p:cNvSpPr>
            <a:spLocks noGrp="1"/>
          </p:cNvSpPr>
          <p:nvPr>
            <p:ph idx="1"/>
          </p:nvPr>
        </p:nvSpPr>
        <p:spPr>
          <a:xfrm>
            <a:off x="4876800" y="1447801"/>
            <a:ext cx="4114800" cy="4241800"/>
          </a:xfrm>
          <a:ln>
            <a:solidFill>
              <a:schemeClr val="tx1"/>
            </a:solidFill>
          </a:ln>
        </p:spPr>
        <p:txBody>
          <a:bodyPr/>
          <a:lstStyle/>
          <a:p>
            <a:r>
              <a:rPr lang="en-US" sz="2000" dirty="0"/>
              <a:t>Note that after using protection to get the industry started, Thailand and the world can then </a:t>
            </a:r>
            <a:r>
              <a:rPr lang="en-US" sz="2000" u="sng" dirty="0"/>
              <a:t>both</a:t>
            </a:r>
            <a:r>
              <a:rPr lang="en-US" sz="2000" dirty="0"/>
              <a:t> gain even more by returning to free trade, since Thailand now starts with a cost </a:t>
            </a:r>
            <a:r>
              <a:rPr lang="en-US" sz="2000" dirty="0">
                <a:solidFill>
                  <a:srgbClr val="000000"/>
                </a:solidFill>
              </a:rPr>
              <a:t>below P</a:t>
            </a:r>
            <a:r>
              <a:rPr lang="en-US" sz="2000" baseline="-25000" dirty="0">
                <a:solidFill>
                  <a:srgbClr val="000000"/>
                </a:solidFill>
              </a:rPr>
              <a:t>1</a:t>
            </a:r>
            <a:r>
              <a:rPr lang="en-US" sz="2000" baseline="30000" dirty="0">
                <a:solidFill>
                  <a:srgbClr val="000000"/>
                </a:solidFill>
              </a:rPr>
              <a:t>W.</a:t>
            </a:r>
          </a:p>
          <a:p>
            <a:r>
              <a:rPr lang="en-US" sz="2000" dirty="0"/>
              <a:t>The new world price becomes </a:t>
            </a:r>
            <a:r>
              <a:rPr lang="en-US" sz="2000" dirty="0">
                <a:solidFill>
                  <a:srgbClr val="000000"/>
                </a:solidFill>
              </a:rPr>
              <a:t>P</a:t>
            </a:r>
            <a:r>
              <a:rPr lang="en-US" sz="2000" baseline="-25000" dirty="0">
                <a:solidFill>
                  <a:srgbClr val="000000"/>
                </a:solidFill>
              </a:rPr>
              <a:t>3</a:t>
            </a:r>
            <a:r>
              <a:rPr lang="en-US" sz="2000" baseline="30000" dirty="0">
                <a:solidFill>
                  <a:srgbClr val="000000"/>
                </a:solidFill>
              </a:rPr>
              <a:t>W</a:t>
            </a:r>
            <a:r>
              <a:rPr lang="en-US" sz="2000" dirty="0"/>
              <a:t>, with Thailand meeting all of world demand</a:t>
            </a:r>
          </a:p>
          <a:p>
            <a:r>
              <a:rPr lang="en-US" sz="2000" dirty="0"/>
              <a:t>This is an example of the “infant industry argument” for protection</a:t>
            </a:r>
          </a:p>
        </p:txBody>
      </p:sp>
      <p:sp>
        <p:nvSpPr>
          <p:cNvPr id="38" name="TextBox 37"/>
          <p:cNvSpPr txBox="1"/>
          <p:nvPr/>
        </p:nvSpPr>
        <p:spPr>
          <a:xfrm>
            <a:off x="4267201" y="5181600"/>
            <a:ext cx="533400" cy="369332"/>
          </a:xfrm>
          <a:prstGeom prst="rect">
            <a:avLst/>
          </a:prstGeom>
          <a:noFill/>
        </p:spPr>
        <p:txBody>
          <a:bodyPr wrap="square" rtlCol="0">
            <a:spAutoFit/>
          </a:bodyPr>
          <a:lstStyle/>
          <a:p>
            <a:r>
              <a:rPr lang="en-US" dirty="0"/>
              <a:t>Q</a:t>
            </a:r>
            <a:endParaRPr lang="en-US" baseline="30000" dirty="0"/>
          </a:p>
        </p:txBody>
      </p:sp>
      <p:sp>
        <p:nvSpPr>
          <p:cNvPr id="34" name="TextBox 33"/>
          <p:cNvSpPr txBox="1"/>
          <p:nvPr/>
        </p:nvSpPr>
        <p:spPr>
          <a:xfrm>
            <a:off x="3832225" y="3889375"/>
            <a:ext cx="936625" cy="369332"/>
          </a:xfrm>
          <a:prstGeom prst="rect">
            <a:avLst/>
          </a:prstGeom>
          <a:noFill/>
        </p:spPr>
        <p:txBody>
          <a:bodyPr wrap="square" rtlCol="0">
            <a:spAutoFit/>
          </a:bodyPr>
          <a:lstStyle/>
          <a:p>
            <a:r>
              <a:rPr lang="en-US" dirty="0" err="1">
                <a:solidFill>
                  <a:srgbClr val="008000"/>
                </a:solidFill>
              </a:rPr>
              <a:t>AC</a:t>
            </a:r>
            <a:r>
              <a:rPr lang="en-US" baseline="30000" dirty="0" err="1">
                <a:solidFill>
                  <a:srgbClr val="008000"/>
                </a:solidFill>
              </a:rPr>
              <a:t>Swiss</a:t>
            </a:r>
            <a:endParaRPr lang="en-US" baseline="30000" dirty="0">
              <a:solidFill>
                <a:srgbClr val="008000"/>
              </a:solidFill>
            </a:endParaRPr>
          </a:p>
        </p:txBody>
      </p:sp>
      <p:sp>
        <p:nvSpPr>
          <p:cNvPr id="16" name="Freeform 15"/>
          <p:cNvSpPr/>
          <p:nvPr/>
        </p:nvSpPr>
        <p:spPr>
          <a:xfrm>
            <a:off x="1591733" y="2660650"/>
            <a:ext cx="2844800" cy="1659467"/>
          </a:xfrm>
          <a:custGeom>
            <a:avLst/>
            <a:gdLst>
              <a:gd name="connsiteX0" fmla="*/ 0 w 2794000"/>
              <a:gd name="connsiteY0" fmla="*/ 0 h 2074334"/>
              <a:gd name="connsiteX1" fmla="*/ 1786467 w 2794000"/>
              <a:gd name="connsiteY1" fmla="*/ 1752600 h 2074334"/>
              <a:gd name="connsiteX2" fmla="*/ 2362200 w 2794000"/>
              <a:gd name="connsiteY2" fmla="*/ 1981200 h 2074334"/>
              <a:gd name="connsiteX3" fmla="*/ 2794000 w 2794000"/>
              <a:gd name="connsiteY3" fmla="*/ 2074334 h 2074334"/>
              <a:gd name="connsiteX4" fmla="*/ 2794000 w 2794000"/>
              <a:gd name="connsiteY4" fmla="*/ 2074334 h 2074334"/>
              <a:gd name="connsiteX0" fmla="*/ 0 w 2794000"/>
              <a:gd name="connsiteY0" fmla="*/ 0 h 2074334"/>
              <a:gd name="connsiteX1" fmla="*/ 1786467 w 2794000"/>
              <a:gd name="connsiteY1" fmla="*/ 1752600 h 2074334"/>
              <a:gd name="connsiteX2" fmla="*/ 2362200 w 2794000"/>
              <a:gd name="connsiteY2" fmla="*/ 1981200 h 2074334"/>
              <a:gd name="connsiteX3" fmla="*/ 2794000 w 2794000"/>
              <a:gd name="connsiteY3" fmla="*/ 2074334 h 2074334"/>
              <a:gd name="connsiteX4" fmla="*/ 2794000 w 2794000"/>
              <a:gd name="connsiteY4" fmla="*/ 2074334 h 2074334"/>
              <a:gd name="connsiteX0" fmla="*/ 0 w 2794000"/>
              <a:gd name="connsiteY0" fmla="*/ 0 h 2074334"/>
              <a:gd name="connsiteX1" fmla="*/ 1786467 w 2794000"/>
              <a:gd name="connsiteY1" fmla="*/ 1752600 h 2074334"/>
              <a:gd name="connsiteX2" fmla="*/ 2362200 w 2794000"/>
              <a:gd name="connsiteY2" fmla="*/ 1981200 h 2074334"/>
              <a:gd name="connsiteX3" fmla="*/ 2794000 w 2794000"/>
              <a:gd name="connsiteY3" fmla="*/ 2074334 h 2074334"/>
              <a:gd name="connsiteX4" fmla="*/ 2794000 w 2794000"/>
              <a:gd name="connsiteY4" fmla="*/ 2074334 h 2074334"/>
              <a:gd name="connsiteX0" fmla="*/ 0 w 2794000"/>
              <a:gd name="connsiteY0" fmla="*/ 0 h 2074334"/>
              <a:gd name="connsiteX1" fmla="*/ 1786467 w 2794000"/>
              <a:gd name="connsiteY1" fmla="*/ 1752600 h 2074334"/>
              <a:gd name="connsiteX2" fmla="*/ 2362200 w 2794000"/>
              <a:gd name="connsiteY2" fmla="*/ 1981200 h 2074334"/>
              <a:gd name="connsiteX3" fmla="*/ 2794000 w 2794000"/>
              <a:gd name="connsiteY3" fmla="*/ 2074334 h 2074334"/>
              <a:gd name="connsiteX4" fmla="*/ 2794000 w 2794000"/>
              <a:gd name="connsiteY4" fmla="*/ 2074334 h 2074334"/>
              <a:gd name="connsiteX0" fmla="*/ 0 w 2844800"/>
              <a:gd name="connsiteY0" fmla="*/ 0 h 1659467"/>
              <a:gd name="connsiteX1" fmla="*/ 1837267 w 2844800"/>
              <a:gd name="connsiteY1" fmla="*/ 1337733 h 1659467"/>
              <a:gd name="connsiteX2" fmla="*/ 2413000 w 2844800"/>
              <a:gd name="connsiteY2" fmla="*/ 1566333 h 1659467"/>
              <a:gd name="connsiteX3" fmla="*/ 2844800 w 2844800"/>
              <a:gd name="connsiteY3" fmla="*/ 1659467 h 1659467"/>
              <a:gd name="connsiteX4" fmla="*/ 2844800 w 2844800"/>
              <a:gd name="connsiteY4" fmla="*/ 1659467 h 1659467"/>
              <a:gd name="connsiteX0" fmla="*/ 0 w 2844800"/>
              <a:gd name="connsiteY0" fmla="*/ 0 h 1659467"/>
              <a:gd name="connsiteX1" fmla="*/ 1837267 w 2844800"/>
              <a:gd name="connsiteY1" fmla="*/ 1337733 h 1659467"/>
              <a:gd name="connsiteX2" fmla="*/ 2413000 w 2844800"/>
              <a:gd name="connsiteY2" fmla="*/ 1566333 h 1659467"/>
              <a:gd name="connsiteX3" fmla="*/ 2844800 w 2844800"/>
              <a:gd name="connsiteY3" fmla="*/ 1659467 h 1659467"/>
              <a:gd name="connsiteX4" fmla="*/ 2844800 w 2844800"/>
              <a:gd name="connsiteY4" fmla="*/ 1659467 h 1659467"/>
              <a:gd name="connsiteX0" fmla="*/ 0 w 2844800"/>
              <a:gd name="connsiteY0" fmla="*/ 0 h 1659467"/>
              <a:gd name="connsiteX1" fmla="*/ 1837267 w 2844800"/>
              <a:gd name="connsiteY1" fmla="*/ 1337733 h 1659467"/>
              <a:gd name="connsiteX2" fmla="*/ 2413000 w 2844800"/>
              <a:gd name="connsiteY2" fmla="*/ 1566333 h 1659467"/>
              <a:gd name="connsiteX3" fmla="*/ 2844800 w 2844800"/>
              <a:gd name="connsiteY3" fmla="*/ 1659467 h 1659467"/>
              <a:gd name="connsiteX4" fmla="*/ 2844800 w 2844800"/>
              <a:gd name="connsiteY4" fmla="*/ 1659467 h 1659467"/>
              <a:gd name="connsiteX0" fmla="*/ 0 w 2844800"/>
              <a:gd name="connsiteY0" fmla="*/ 0 h 1659467"/>
              <a:gd name="connsiteX1" fmla="*/ 1837267 w 2844800"/>
              <a:gd name="connsiteY1" fmla="*/ 1337733 h 1659467"/>
              <a:gd name="connsiteX2" fmla="*/ 2413000 w 2844800"/>
              <a:gd name="connsiteY2" fmla="*/ 1566333 h 1659467"/>
              <a:gd name="connsiteX3" fmla="*/ 2844800 w 2844800"/>
              <a:gd name="connsiteY3" fmla="*/ 1659467 h 1659467"/>
              <a:gd name="connsiteX4" fmla="*/ 2844800 w 2844800"/>
              <a:gd name="connsiteY4" fmla="*/ 1659467 h 1659467"/>
              <a:gd name="connsiteX0" fmla="*/ 0 w 2844800"/>
              <a:gd name="connsiteY0" fmla="*/ 0 h 1659467"/>
              <a:gd name="connsiteX1" fmla="*/ 1837267 w 2844800"/>
              <a:gd name="connsiteY1" fmla="*/ 1337733 h 1659467"/>
              <a:gd name="connsiteX2" fmla="*/ 2413000 w 2844800"/>
              <a:gd name="connsiteY2" fmla="*/ 1566333 h 1659467"/>
              <a:gd name="connsiteX3" fmla="*/ 2844800 w 2844800"/>
              <a:gd name="connsiteY3" fmla="*/ 1659467 h 1659467"/>
              <a:gd name="connsiteX4" fmla="*/ 2844800 w 2844800"/>
              <a:gd name="connsiteY4" fmla="*/ 1659467 h 165946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844800" h="1659467">
                <a:moveTo>
                  <a:pt x="0" y="0"/>
                </a:moveTo>
                <a:cubicBezTo>
                  <a:pt x="506941" y="733425"/>
                  <a:pt x="1524000" y="1187803"/>
                  <a:pt x="1837267" y="1337733"/>
                </a:cubicBezTo>
                <a:cubicBezTo>
                  <a:pt x="2150534" y="1487663"/>
                  <a:pt x="2185811" y="1500011"/>
                  <a:pt x="2413000" y="1566333"/>
                </a:cubicBezTo>
                <a:cubicBezTo>
                  <a:pt x="2640189" y="1632655"/>
                  <a:pt x="2844800" y="1659467"/>
                  <a:pt x="2844800" y="1659467"/>
                </a:cubicBezTo>
                <a:lnTo>
                  <a:pt x="2844800" y="1659467"/>
                </a:lnTo>
              </a:path>
            </a:pathLst>
          </a:custGeom>
          <a:ln>
            <a:solidFill>
              <a:srgbClr val="008000"/>
            </a:solidFill>
            <a:prstDash val="lgDashDot"/>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30" name="Freeform 29"/>
          <p:cNvSpPr/>
          <p:nvPr/>
        </p:nvSpPr>
        <p:spPr>
          <a:xfrm>
            <a:off x="1457324" y="3435351"/>
            <a:ext cx="2987675" cy="1231900"/>
          </a:xfrm>
          <a:custGeom>
            <a:avLst/>
            <a:gdLst>
              <a:gd name="connsiteX0" fmla="*/ 0 w 2794000"/>
              <a:gd name="connsiteY0" fmla="*/ 0 h 2074334"/>
              <a:gd name="connsiteX1" fmla="*/ 1786467 w 2794000"/>
              <a:gd name="connsiteY1" fmla="*/ 1752600 h 2074334"/>
              <a:gd name="connsiteX2" fmla="*/ 2362200 w 2794000"/>
              <a:gd name="connsiteY2" fmla="*/ 1981200 h 2074334"/>
              <a:gd name="connsiteX3" fmla="*/ 2794000 w 2794000"/>
              <a:gd name="connsiteY3" fmla="*/ 2074334 h 2074334"/>
              <a:gd name="connsiteX4" fmla="*/ 2794000 w 2794000"/>
              <a:gd name="connsiteY4" fmla="*/ 2074334 h 2074334"/>
              <a:gd name="connsiteX0" fmla="*/ 0 w 2794000"/>
              <a:gd name="connsiteY0" fmla="*/ 0 h 2074334"/>
              <a:gd name="connsiteX1" fmla="*/ 1786467 w 2794000"/>
              <a:gd name="connsiteY1" fmla="*/ 1752600 h 2074334"/>
              <a:gd name="connsiteX2" fmla="*/ 2362200 w 2794000"/>
              <a:gd name="connsiteY2" fmla="*/ 1981200 h 2074334"/>
              <a:gd name="connsiteX3" fmla="*/ 2794000 w 2794000"/>
              <a:gd name="connsiteY3" fmla="*/ 2074334 h 2074334"/>
              <a:gd name="connsiteX4" fmla="*/ 2794000 w 2794000"/>
              <a:gd name="connsiteY4" fmla="*/ 2074334 h 2074334"/>
              <a:gd name="connsiteX0" fmla="*/ 0 w 2794000"/>
              <a:gd name="connsiteY0" fmla="*/ 0 h 2074334"/>
              <a:gd name="connsiteX1" fmla="*/ 1786467 w 2794000"/>
              <a:gd name="connsiteY1" fmla="*/ 1752600 h 2074334"/>
              <a:gd name="connsiteX2" fmla="*/ 2362200 w 2794000"/>
              <a:gd name="connsiteY2" fmla="*/ 1981200 h 2074334"/>
              <a:gd name="connsiteX3" fmla="*/ 2794000 w 2794000"/>
              <a:gd name="connsiteY3" fmla="*/ 2074334 h 2074334"/>
              <a:gd name="connsiteX4" fmla="*/ 2794000 w 2794000"/>
              <a:gd name="connsiteY4" fmla="*/ 2074334 h 2074334"/>
              <a:gd name="connsiteX0" fmla="*/ 0 w 2794000"/>
              <a:gd name="connsiteY0" fmla="*/ 0 h 2074334"/>
              <a:gd name="connsiteX1" fmla="*/ 1786467 w 2794000"/>
              <a:gd name="connsiteY1" fmla="*/ 1752600 h 2074334"/>
              <a:gd name="connsiteX2" fmla="*/ 2362200 w 2794000"/>
              <a:gd name="connsiteY2" fmla="*/ 1981200 h 2074334"/>
              <a:gd name="connsiteX3" fmla="*/ 2794000 w 2794000"/>
              <a:gd name="connsiteY3" fmla="*/ 2074334 h 2074334"/>
              <a:gd name="connsiteX4" fmla="*/ 2794000 w 2794000"/>
              <a:gd name="connsiteY4" fmla="*/ 2074334 h 2074334"/>
              <a:gd name="connsiteX0" fmla="*/ 0 w 2844800"/>
              <a:gd name="connsiteY0" fmla="*/ 0 h 1659467"/>
              <a:gd name="connsiteX1" fmla="*/ 1837267 w 2844800"/>
              <a:gd name="connsiteY1" fmla="*/ 1337733 h 1659467"/>
              <a:gd name="connsiteX2" fmla="*/ 2413000 w 2844800"/>
              <a:gd name="connsiteY2" fmla="*/ 1566333 h 1659467"/>
              <a:gd name="connsiteX3" fmla="*/ 2844800 w 2844800"/>
              <a:gd name="connsiteY3" fmla="*/ 1659467 h 1659467"/>
              <a:gd name="connsiteX4" fmla="*/ 2844800 w 2844800"/>
              <a:gd name="connsiteY4" fmla="*/ 1659467 h 1659467"/>
              <a:gd name="connsiteX0" fmla="*/ 0 w 2844800"/>
              <a:gd name="connsiteY0" fmla="*/ 0 h 1659467"/>
              <a:gd name="connsiteX1" fmla="*/ 1837267 w 2844800"/>
              <a:gd name="connsiteY1" fmla="*/ 1337733 h 1659467"/>
              <a:gd name="connsiteX2" fmla="*/ 2413000 w 2844800"/>
              <a:gd name="connsiteY2" fmla="*/ 1566333 h 1659467"/>
              <a:gd name="connsiteX3" fmla="*/ 2844800 w 2844800"/>
              <a:gd name="connsiteY3" fmla="*/ 1659467 h 1659467"/>
              <a:gd name="connsiteX4" fmla="*/ 2844800 w 2844800"/>
              <a:gd name="connsiteY4" fmla="*/ 1659467 h 1659467"/>
              <a:gd name="connsiteX0" fmla="*/ 0 w 2844800"/>
              <a:gd name="connsiteY0" fmla="*/ 0 h 1659467"/>
              <a:gd name="connsiteX1" fmla="*/ 1837267 w 2844800"/>
              <a:gd name="connsiteY1" fmla="*/ 1337733 h 1659467"/>
              <a:gd name="connsiteX2" fmla="*/ 2413000 w 2844800"/>
              <a:gd name="connsiteY2" fmla="*/ 1566333 h 1659467"/>
              <a:gd name="connsiteX3" fmla="*/ 2844800 w 2844800"/>
              <a:gd name="connsiteY3" fmla="*/ 1659467 h 1659467"/>
              <a:gd name="connsiteX4" fmla="*/ 2844800 w 2844800"/>
              <a:gd name="connsiteY4" fmla="*/ 1659467 h 1659467"/>
              <a:gd name="connsiteX0" fmla="*/ 0 w 2844800"/>
              <a:gd name="connsiteY0" fmla="*/ 0 h 1659467"/>
              <a:gd name="connsiteX1" fmla="*/ 1837267 w 2844800"/>
              <a:gd name="connsiteY1" fmla="*/ 1337733 h 1659467"/>
              <a:gd name="connsiteX2" fmla="*/ 2413000 w 2844800"/>
              <a:gd name="connsiteY2" fmla="*/ 1566333 h 1659467"/>
              <a:gd name="connsiteX3" fmla="*/ 2844800 w 2844800"/>
              <a:gd name="connsiteY3" fmla="*/ 1659467 h 1659467"/>
              <a:gd name="connsiteX4" fmla="*/ 2844800 w 2844800"/>
              <a:gd name="connsiteY4" fmla="*/ 1659467 h 1659467"/>
              <a:gd name="connsiteX0" fmla="*/ 0 w 2844800"/>
              <a:gd name="connsiteY0" fmla="*/ 0 h 1659467"/>
              <a:gd name="connsiteX1" fmla="*/ 1837267 w 2844800"/>
              <a:gd name="connsiteY1" fmla="*/ 1337733 h 1659467"/>
              <a:gd name="connsiteX2" fmla="*/ 2413000 w 2844800"/>
              <a:gd name="connsiteY2" fmla="*/ 1566333 h 1659467"/>
              <a:gd name="connsiteX3" fmla="*/ 2844800 w 2844800"/>
              <a:gd name="connsiteY3" fmla="*/ 1659467 h 1659467"/>
              <a:gd name="connsiteX4" fmla="*/ 2844800 w 2844800"/>
              <a:gd name="connsiteY4" fmla="*/ 1659467 h 1659467"/>
              <a:gd name="connsiteX0" fmla="*/ 0 w 2987675"/>
              <a:gd name="connsiteY0" fmla="*/ 0 h 1916289"/>
              <a:gd name="connsiteX1" fmla="*/ 1980142 w 2987675"/>
              <a:gd name="connsiteY1" fmla="*/ 1594555 h 1916289"/>
              <a:gd name="connsiteX2" fmla="*/ 2555875 w 2987675"/>
              <a:gd name="connsiteY2" fmla="*/ 1823155 h 1916289"/>
              <a:gd name="connsiteX3" fmla="*/ 2987675 w 2987675"/>
              <a:gd name="connsiteY3" fmla="*/ 1916289 h 1916289"/>
              <a:gd name="connsiteX4" fmla="*/ 2987675 w 2987675"/>
              <a:gd name="connsiteY4" fmla="*/ 1916289 h 1916289"/>
              <a:gd name="connsiteX0" fmla="*/ 0 w 2987675"/>
              <a:gd name="connsiteY0" fmla="*/ 0 h 1916289"/>
              <a:gd name="connsiteX1" fmla="*/ 1980142 w 2987675"/>
              <a:gd name="connsiteY1" fmla="*/ 1594555 h 1916289"/>
              <a:gd name="connsiteX2" fmla="*/ 2555875 w 2987675"/>
              <a:gd name="connsiteY2" fmla="*/ 1823155 h 1916289"/>
              <a:gd name="connsiteX3" fmla="*/ 2987675 w 2987675"/>
              <a:gd name="connsiteY3" fmla="*/ 1916289 h 1916289"/>
              <a:gd name="connsiteX4" fmla="*/ 2987675 w 2987675"/>
              <a:gd name="connsiteY4" fmla="*/ 1916289 h 1916289"/>
              <a:gd name="connsiteX0" fmla="*/ 0 w 2987675"/>
              <a:gd name="connsiteY0" fmla="*/ 0 h 1916289"/>
              <a:gd name="connsiteX1" fmla="*/ 1980142 w 2987675"/>
              <a:gd name="connsiteY1" fmla="*/ 1594555 h 1916289"/>
              <a:gd name="connsiteX2" fmla="*/ 2555875 w 2987675"/>
              <a:gd name="connsiteY2" fmla="*/ 1823155 h 1916289"/>
              <a:gd name="connsiteX3" fmla="*/ 2987675 w 2987675"/>
              <a:gd name="connsiteY3" fmla="*/ 1916289 h 1916289"/>
              <a:gd name="connsiteX4" fmla="*/ 2987675 w 2987675"/>
              <a:gd name="connsiteY4" fmla="*/ 1916289 h 1916289"/>
              <a:gd name="connsiteX0" fmla="*/ 0 w 2987675"/>
              <a:gd name="connsiteY0" fmla="*/ 0 h 1916289"/>
              <a:gd name="connsiteX1" fmla="*/ 1980142 w 2987675"/>
              <a:gd name="connsiteY1" fmla="*/ 1594555 h 1916289"/>
              <a:gd name="connsiteX2" fmla="*/ 2555875 w 2987675"/>
              <a:gd name="connsiteY2" fmla="*/ 1823155 h 1916289"/>
              <a:gd name="connsiteX3" fmla="*/ 2987675 w 2987675"/>
              <a:gd name="connsiteY3" fmla="*/ 1916289 h 1916289"/>
              <a:gd name="connsiteX4" fmla="*/ 2987675 w 2987675"/>
              <a:gd name="connsiteY4" fmla="*/ 1916289 h 1916289"/>
              <a:gd name="connsiteX0" fmla="*/ 0 w 2987675"/>
              <a:gd name="connsiteY0" fmla="*/ 0 h 1916289"/>
              <a:gd name="connsiteX1" fmla="*/ 1980142 w 2987675"/>
              <a:gd name="connsiteY1" fmla="*/ 1594555 h 1916289"/>
              <a:gd name="connsiteX2" fmla="*/ 2555875 w 2987675"/>
              <a:gd name="connsiteY2" fmla="*/ 1823155 h 1916289"/>
              <a:gd name="connsiteX3" fmla="*/ 2987675 w 2987675"/>
              <a:gd name="connsiteY3" fmla="*/ 1916289 h 1916289"/>
              <a:gd name="connsiteX4" fmla="*/ 2987675 w 2987675"/>
              <a:gd name="connsiteY4" fmla="*/ 1916289 h 1916289"/>
              <a:gd name="connsiteX0" fmla="*/ 0 w 2987675"/>
              <a:gd name="connsiteY0" fmla="*/ 0 h 1916289"/>
              <a:gd name="connsiteX1" fmla="*/ 2008717 w 2987675"/>
              <a:gd name="connsiteY1" fmla="*/ 1564922 h 1916289"/>
              <a:gd name="connsiteX2" fmla="*/ 2555875 w 2987675"/>
              <a:gd name="connsiteY2" fmla="*/ 1823155 h 1916289"/>
              <a:gd name="connsiteX3" fmla="*/ 2987675 w 2987675"/>
              <a:gd name="connsiteY3" fmla="*/ 1916289 h 1916289"/>
              <a:gd name="connsiteX4" fmla="*/ 2987675 w 2987675"/>
              <a:gd name="connsiteY4" fmla="*/ 1916289 h 1916289"/>
              <a:gd name="connsiteX0" fmla="*/ 0 w 2987675"/>
              <a:gd name="connsiteY0" fmla="*/ 0 h 1916289"/>
              <a:gd name="connsiteX1" fmla="*/ 2008717 w 2987675"/>
              <a:gd name="connsiteY1" fmla="*/ 1564922 h 1916289"/>
              <a:gd name="connsiteX2" fmla="*/ 2555875 w 2987675"/>
              <a:gd name="connsiteY2" fmla="*/ 1823155 h 1916289"/>
              <a:gd name="connsiteX3" fmla="*/ 2987675 w 2987675"/>
              <a:gd name="connsiteY3" fmla="*/ 1916289 h 1916289"/>
              <a:gd name="connsiteX4" fmla="*/ 2987675 w 2987675"/>
              <a:gd name="connsiteY4" fmla="*/ 1916289 h 1916289"/>
              <a:gd name="connsiteX0" fmla="*/ 0 w 2987675"/>
              <a:gd name="connsiteY0" fmla="*/ 0 h 1916289"/>
              <a:gd name="connsiteX1" fmla="*/ 2008717 w 2987675"/>
              <a:gd name="connsiteY1" fmla="*/ 1564922 h 1916289"/>
              <a:gd name="connsiteX2" fmla="*/ 2987675 w 2987675"/>
              <a:gd name="connsiteY2" fmla="*/ 1916289 h 1916289"/>
              <a:gd name="connsiteX3" fmla="*/ 2987675 w 2987675"/>
              <a:gd name="connsiteY3" fmla="*/ 1916289 h 1916289"/>
              <a:gd name="connsiteX0" fmla="*/ 0 w 2987675"/>
              <a:gd name="connsiteY0" fmla="*/ 0 h 1916289"/>
              <a:gd name="connsiteX1" fmla="*/ 2132542 w 2987675"/>
              <a:gd name="connsiteY1" fmla="*/ 1648883 h 1916289"/>
              <a:gd name="connsiteX2" fmla="*/ 2987675 w 2987675"/>
              <a:gd name="connsiteY2" fmla="*/ 1916289 h 1916289"/>
              <a:gd name="connsiteX3" fmla="*/ 2987675 w 2987675"/>
              <a:gd name="connsiteY3" fmla="*/ 1916289 h 1916289"/>
              <a:gd name="connsiteX0" fmla="*/ 0 w 2987675"/>
              <a:gd name="connsiteY0" fmla="*/ 0 h 1916289"/>
              <a:gd name="connsiteX1" fmla="*/ 2148417 w 2987675"/>
              <a:gd name="connsiteY1" fmla="*/ 1643944 h 1916289"/>
              <a:gd name="connsiteX2" fmla="*/ 2987675 w 2987675"/>
              <a:gd name="connsiteY2" fmla="*/ 1916289 h 1916289"/>
              <a:gd name="connsiteX3" fmla="*/ 2987675 w 2987675"/>
              <a:gd name="connsiteY3" fmla="*/ 1916289 h 1916289"/>
              <a:gd name="connsiteX0" fmla="*/ 0 w 2987675"/>
              <a:gd name="connsiteY0" fmla="*/ 0 h 1916289"/>
              <a:gd name="connsiteX1" fmla="*/ 2148417 w 2987675"/>
              <a:gd name="connsiteY1" fmla="*/ 1643944 h 1916289"/>
              <a:gd name="connsiteX2" fmla="*/ 2987675 w 2987675"/>
              <a:gd name="connsiteY2" fmla="*/ 1916289 h 1916289"/>
              <a:gd name="connsiteX3" fmla="*/ 2987675 w 2987675"/>
              <a:gd name="connsiteY3" fmla="*/ 1916289 h 1916289"/>
              <a:gd name="connsiteX0" fmla="*/ 0 w 2987675"/>
              <a:gd name="connsiteY0" fmla="*/ 0 h 1916289"/>
              <a:gd name="connsiteX1" fmla="*/ 2148417 w 2987675"/>
              <a:gd name="connsiteY1" fmla="*/ 1643944 h 1916289"/>
              <a:gd name="connsiteX2" fmla="*/ 2987675 w 2987675"/>
              <a:gd name="connsiteY2" fmla="*/ 1916289 h 1916289"/>
              <a:gd name="connsiteX3" fmla="*/ 2987675 w 2987675"/>
              <a:gd name="connsiteY3" fmla="*/ 1916289 h 1916289"/>
              <a:gd name="connsiteX0" fmla="*/ 0 w 2987675"/>
              <a:gd name="connsiteY0" fmla="*/ 0 h 1916289"/>
              <a:gd name="connsiteX1" fmla="*/ 2148417 w 2987675"/>
              <a:gd name="connsiteY1" fmla="*/ 1643944 h 1916289"/>
              <a:gd name="connsiteX2" fmla="*/ 2987675 w 2987675"/>
              <a:gd name="connsiteY2" fmla="*/ 1916289 h 1916289"/>
              <a:gd name="connsiteX3" fmla="*/ 2987675 w 2987675"/>
              <a:gd name="connsiteY3" fmla="*/ 1916289 h 1916289"/>
              <a:gd name="connsiteX0" fmla="*/ 0 w 2987675"/>
              <a:gd name="connsiteY0" fmla="*/ 0 h 1916289"/>
              <a:gd name="connsiteX1" fmla="*/ 2148417 w 2987675"/>
              <a:gd name="connsiteY1" fmla="*/ 1643944 h 1916289"/>
              <a:gd name="connsiteX2" fmla="*/ 2987675 w 2987675"/>
              <a:gd name="connsiteY2" fmla="*/ 1916289 h 1916289"/>
              <a:gd name="connsiteX3" fmla="*/ 2987675 w 2987675"/>
              <a:gd name="connsiteY3" fmla="*/ 1916289 h 1916289"/>
              <a:gd name="connsiteX0" fmla="*/ 0 w 2987675"/>
              <a:gd name="connsiteY0" fmla="*/ 0 h 1916289"/>
              <a:gd name="connsiteX1" fmla="*/ 2148417 w 2987675"/>
              <a:gd name="connsiteY1" fmla="*/ 1643944 h 1916289"/>
              <a:gd name="connsiteX2" fmla="*/ 2987675 w 2987675"/>
              <a:gd name="connsiteY2" fmla="*/ 1916289 h 1916289"/>
              <a:gd name="connsiteX3" fmla="*/ 2987675 w 2987675"/>
              <a:gd name="connsiteY3" fmla="*/ 1916289 h 1916289"/>
              <a:gd name="connsiteX0" fmla="*/ 0 w 2987675"/>
              <a:gd name="connsiteY0" fmla="*/ 0 h 1916289"/>
              <a:gd name="connsiteX1" fmla="*/ 698501 w 2987675"/>
              <a:gd name="connsiteY1" fmla="*/ 716137 h 1916289"/>
              <a:gd name="connsiteX2" fmla="*/ 2148417 w 2987675"/>
              <a:gd name="connsiteY2" fmla="*/ 1643944 h 1916289"/>
              <a:gd name="connsiteX3" fmla="*/ 2987675 w 2987675"/>
              <a:gd name="connsiteY3" fmla="*/ 1916289 h 1916289"/>
              <a:gd name="connsiteX4" fmla="*/ 2987675 w 2987675"/>
              <a:gd name="connsiteY4" fmla="*/ 1916289 h 1916289"/>
              <a:gd name="connsiteX0" fmla="*/ 0 w 2987675"/>
              <a:gd name="connsiteY0" fmla="*/ 0 h 1916289"/>
              <a:gd name="connsiteX1" fmla="*/ 673101 w 2987675"/>
              <a:gd name="connsiteY1" fmla="*/ 819854 h 1916289"/>
              <a:gd name="connsiteX2" fmla="*/ 2148417 w 2987675"/>
              <a:gd name="connsiteY2" fmla="*/ 1643944 h 1916289"/>
              <a:gd name="connsiteX3" fmla="*/ 2987675 w 2987675"/>
              <a:gd name="connsiteY3" fmla="*/ 1916289 h 1916289"/>
              <a:gd name="connsiteX4" fmla="*/ 2987675 w 2987675"/>
              <a:gd name="connsiteY4" fmla="*/ 1916289 h 1916289"/>
              <a:gd name="connsiteX0" fmla="*/ 0 w 2987675"/>
              <a:gd name="connsiteY0" fmla="*/ 0 h 1916289"/>
              <a:gd name="connsiteX1" fmla="*/ 682626 w 2987675"/>
              <a:gd name="connsiteY1" fmla="*/ 819854 h 1916289"/>
              <a:gd name="connsiteX2" fmla="*/ 2148417 w 2987675"/>
              <a:gd name="connsiteY2" fmla="*/ 1643944 h 1916289"/>
              <a:gd name="connsiteX3" fmla="*/ 2987675 w 2987675"/>
              <a:gd name="connsiteY3" fmla="*/ 1916289 h 1916289"/>
              <a:gd name="connsiteX4" fmla="*/ 2987675 w 2987675"/>
              <a:gd name="connsiteY4" fmla="*/ 1916289 h 1916289"/>
              <a:gd name="connsiteX0" fmla="*/ 0 w 2987675"/>
              <a:gd name="connsiteY0" fmla="*/ 0 h 1916289"/>
              <a:gd name="connsiteX1" fmla="*/ 682626 w 2987675"/>
              <a:gd name="connsiteY1" fmla="*/ 819854 h 1916289"/>
              <a:gd name="connsiteX2" fmla="*/ 2148417 w 2987675"/>
              <a:gd name="connsiteY2" fmla="*/ 1643944 h 1916289"/>
              <a:gd name="connsiteX3" fmla="*/ 2987675 w 2987675"/>
              <a:gd name="connsiteY3" fmla="*/ 1916289 h 1916289"/>
              <a:gd name="connsiteX4" fmla="*/ 2987675 w 2987675"/>
              <a:gd name="connsiteY4" fmla="*/ 1916289 h 1916289"/>
              <a:gd name="connsiteX0" fmla="*/ 0 w 2987675"/>
              <a:gd name="connsiteY0" fmla="*/ 0 h 1916289"/>
              <a:gd name="connsiteX1" fmla="*/ 682626 w 2987675"/>
              <a:gd name="connsiteY1" fmla="*/ 819854 h 1916289"/>
              <a:gd name="connsiteX2" fmla="*/ 2135717 w 2987675"/>
              <a:gd name="connsiteY2" fmla="*/ 1634066 h 1916289"/>
              <a:gd name="connsiteX3" fmla="*/ 2987675 w 2987675"/>
              <a:gd name="connsiteY3" fmla="*/ 1916289 h 1916289"/>
              <a:gd name="connsiteX4" fmla="*/ 2987675 w 2987675"/>
              <a:gd name="connsiteY4" fmla="*/ 1916289 h 191628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87675" h="1916289">
                <a:moveTo>
                  <a:pt x="0" y="0"/>
                </a:moveTo>
                <a:cubicBezTo>
                  <a:pt x="100542" y="198378"/>
                  <a:pt x="324557" y="545863"/>
                  <a:pt x="682626" y="819854"/>
                </a:cubicBezTo>
                <a:cubicBezTo>
                  <a:pt x="1040695" y="1093845"/>
                  <a:pt x="1751542" y="1451327"/>
                  <a:pt x="2135717" y="1634066"/>
                </a:cubicBezTo>
                <a:cubicBezTo>
                  <a:pt x="2519892" y="1816805"/>
                  <a:pt x="2845682" y="1869252"/>
                  <a:pt x="2987675" y="1916289"/>
                </a:cubicBezTo>
                <a:lnTo>
                  <a:pt x="2987675" y="1916289"/>
                </a:lnTo>
              </a:path>
            </a:pathLst>
          </a:custGeom>
          <a:ln>
            <a:solidFill>
              <a:srgbClr val="FF0000"/>
            </a:solidFill>
            <a:prstDash val="lgDashDotDot"/>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cxnSp>
        <p:nvCxnSpPr>
          <p:cNvPr id="31" name="Straight Connector 30"/>
          <p:cNvCxnSpPr/>
          <p:nvPr/>
        </p:nvCxnSpPr>
        <p:spPr>
          <a:xfrm flipH="1" flipV="1">
            <a:off x="1600200" y="2133600"/>
            <a:ext cx="838200" cy="2819400"/>
          </a:xfrm>
          <a:prstGeom prst="line">
            <a:avLst/>
          </a:prstGeom>
          <a:ln>
            <a:solidFill>
              <a:srgbClr val="FF0000"/>
            </a:solidFill>
            <a:prstDash val="lgDashDotDot"/>
          </a:ln>
          <a:effectLst/>
        </p:spPr>
        <p:style>
          <a:lnRef idx="2">
            <a:schemeClr val="accent1"/>
          </a:lnRef>
          <a:fillRef idx="0">
            <a:schemeClr val="accent1"/>
          </a:fillRef>
          <a:effectRef idx="1">
            <a:schemeClr val="accent1"/>
          </a:effectRef>
          <a:fontRef idx="minor">
            <a:schemeClr val="tx1"/>
          </a:fontRef>
        </p:style>
      </p:cxnSp>
      <p:cxnSp>
        <p:nvCxnSpPr>
          <p:cNvPr id="36" name="Straight Connector 35"/>
          <p:cNvCxnSpPr/>
          <p:nvPr/>
        </p:nvCxnSpPr>
        <p:spPr>
          <a:xfrm flipH="1">
            <a:off x="1447800" y="3962400"/>
            <a:ext cx="685800" cy="0"/>
          </a:xfrm>
          <a:prstGeom prst="line">
            <a:avLst/>
          </a:prstGeom>
          <a:ln>
            <a:solidFill>
              <a:srgbClr val="FF0000"/>
            </a:solidFill>
            <a:prstDash val="dash"/>
          </a:ln>
          <a:effectLst/>
        </p:spPr>
        <p:style>
          <a:lnRef idx="2">
            <a:schemeClr val="accent1"/>
          </a:lnRef>
          <a:fillRef idx="0">
            <a:schemeClr val="accent1"/>
          </a:fillRef>
          <a:effectRef idx="1">
            <a:schemeClr val="accent1"/>
          </a:effectRef>
          <a:fontRef idx="minor">
            <a:schemeClr val="tx1"/>
          </a:fontRef>
        </p:style>
      </p:cxnSp>
      <p:cxnSp>
        <p:nvCxnSpPr>
          <p:cNvPr id="39" name="Straight Connector 38"/>
          <p:cNvCxnSpPr/>
          <p:nvPr/>
        </p:nvCxnSpPr>
        <p:spPr>
          <a:xfrm flipH="1" flipV="1">
            <a:off x="1752601" y="1981200"/>
            <a:ext cx="1981199" cy="3048000"/>
          </a:xfrm>
          <a:prstGeom prst="line">
            <a:avLst/>
          </a:prstGeom>
          <a:ln>
            <a:solidFill>
              <a:srgbClr val="3366FF"/>
            </a:solidFill>
            <a:prstDash val="solid"/>
          </a:ln>
          <a:effectLst/>
        </p:spPr>
        <p:style>
          <a:lnRef idx="2">
            <a:schemeClr val="accent1"/>
          </a:lnRef>
          <a:fillRef idx="0">
            <a:schemeClr val="accent1"/>
          </a:fillRef>
          <a:effectRef idx="1">
            <a:schemeClr val="accent1"/>
          </a:effectRef>
          <a:fontRef idx="minor">
            <a:schemeClr val="tx1"/>
          </a:fontRef>
        </p:style>
      </p:cxnSp>
      <p:sp>
        <p:nvSpPr>
          <p:cNvPr id="23" name="Oval 22"/>
          <p:cNvSpPr/>
          <p:nvPr/>
        </p:nvSpPr>
        <p:spPr>
          <a:xfrm>
            <a:off x="2101850" y="3917950"/>
            <a:ext cx="76200" cy="76200"/>
          </a:xfrm>
          <a:prstGeom prst="ellipse">
            <a:avLst/>
          </a:prstGeom>
          <a:solidFill>
            <a:schemeClr val="bg1"/>
          </a:solidFill>
          <a:ln w="25400">
            <a:solidFill>
              <a:srgbClr val="FF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9" name="TextBox 58"/>
          <p:cNvSpPr txBox="1"/>
          <p:nvPr/>
        </p:nvSpPr>
        <p:spPr>
          <a:xfrm>
            <a:off x="990600" y="3810000"/>
            <a:ext cx="533400" cy="369332"/>
          </a:xfrm>
          <a:prstGeom prst="rect">
            <a:avLst/>
          </a:prstGeom>
          <a:noFill/>
        </p:spPr>
        <p:txBody>
          <a:bodyPr wrap="square" rtlCol="0">
            <a:spAutoFit/>
          </a:bodyPr>
          <a:lstStyle/>
          <a:p>
            <a:r>
              <a:rPr lang="en-US" dirty="0">
                <a:solidFill>
                  <a:srgbClr val="FF0000"/>
                </a:solidFill>
              </a:rPr>
              <a:t>P</a:t>
            </a:r>
            <a:r>
              <a:rPr lang="en-US" baseline="-25000" dirty="0">
                <a:solidFill>
                  <a:srgbClr val="FF0000"/>
                </a:solidFill>
              </a:rPr>
              <a:t>2</a:t>
            </a:r>
            <a:r>
              <a:rPr lang="en-US" baseline="30000" dirty="0">
                <a:solidFill>
                  <a:srgbClr val="FF0000"/>
                </a:solidFill>
              </a:rPr>
              <a:t>C</a:t>
            </a:r>
          </a:p>
        </p:txBody>
      </p:sp>
      <p:sp>
        <p:nvSpPr>
          <p:cNvPr id="62" name="TextBox 61"/>
          <p:cNvSpPr txBox="1"/>
          <p:nvPr/>
        </p:nvSpPr>
        <p:spPr>
          <a:xfrm>
            <a:off x="3733800" y="4800600"/>
            <a:ext cx="1447800" cy="369332"/>
          </a:xfrm>
          <a:prstGeom prst="rect">
            <a:avLst/>
          </a:prstGeom>
          <a:noFill/>
        </p:spPr>
        <p:txBody>
          <a:bodyPr wrap="square" rtlCol="0">
            <a:spAutoFit/>
          </a:bodyPr>
          <a:lstStyle/>
          <a:p>
            <a:r>
              <a:rPr lang="en-US" dirty="0" err="1">
                <a:solidFill>
                  <a:srgbClr val="3366FF"/>
                </a:solidFill>
              </a:rPr>
              <a:t>D</a:t>
            </a:r>
            <a:r>
              <a:rPr lang="en-US" baseline="30000" dirty="0" err="1">
                <a:solidFill>
                  <a:srgbClr val="3366FF"/>
                </a:solidFill>
              </a:rPr>
              <a:t>World</a:t>
            </a:r>
            <a:endParaRPr lang="en-US" baseline="30000" dirty="0">
              <a:solidFill>
                <a:srgbClr val="3366FF"/>
              </a:solidFill>
            </a:endParaRPr>
          </a:p>
        </p:txBody>
      </p:sp>
      <p:sp>
        <p:nvSpPr>
          <p:cNvPr id="63" name="TextBox 62"/>
          <p:cNvSpPr txBox="1"/>
          <p:nvPr/>
        </p:nvSpPr>
        <p:spPr>
          <a:xfrm>
            <a:off x="3927475" y="4314825"/>
            <a:ext cx="796925" cy="369332"/>
          </a:xfrm>
          <a:prstGeom prst="rect">
            <a:avLst/>
          </a:prstGeom>
          <a:noFill/>
        </p:spPr>
        <p:txBody>
          <a:bodyPr wrap="square" rtlCol="0">
            <a:spAutoFit/>
          </a:bodyPr>
          <a:lstStyle/>
          <a:p>
            <a:r>
              <a:rPr lang="en-US" dirty="0" err="1">
                <a:solidFill>
                  <a:srgbClr val="FF0000"/>
                </a:solidFill>
              </a:rPr>
              <a:t>AC</a:t>
            </a:r>
            <a:r>
              <a:rPr lang="en-US" baseline="30000" dirty="0" err="1">
                <a:solidFill>
                  <a:srgbClr val="FF0000"/>
                </a:solidFill>
              </a:rPr>
              <a:t>Thai</a:t>
            </a:r>
            <a:endParaRPr lang="en-US" baseline="30000" dirty="0">
              <a:solidFill>
                <a:srgbClr val="FF0000"/>
              </a:solidFill>
            </a:endParaRPr>
          </a:p>
        </p:txBody>
      </p:sp>
      <p:cxnSp>
        <p:nvCxnSpPr>
          <p:cNvPr id="42" name="Straight Connector 41"/>
          <p:cNvCxnSpPr/>
          <p:nvPr/>
        </p:nvCxnSpPr>
        <p:spPr>
          <a:xfrm flipH="1">
            <a:off x="1447800" y="3733800"/>
            <a:ext cx="1447800" cy="0"/>
          </a:xfrm>
          <a:prstGeom prst="line">
            <a:avLst/>
          </a:prstGeom>
          <a:ln>
            <a:solidFill>
              <a:srgbClr val="3366FF"/>
            </a:solidFill>
            <a:prstDash val="dash"/>
          </a:ln>
          <a:effectLst/>
        </p:spPr>
        <p:style>
          <a:lnRef idx="2">
            <a:schemeClr val="accent1"/>
          </a:lnRef>
          <a:fillRef idx="0">
            <a:schemeClr val="accent1"/>
          </a:fillRef>
          <a:effectRef idx="1">
            <a:schemeClr val="accent1"/>
          </a:effectRef>
          <a:fontRef idx="minor">
            <a:schemeClr val="tx1"/>
          </a:fontRef>
        </p:style>
      </p:cxnSp>
      <p:sp>
        <p:nvSpPr>
          <p:cNvPr id="43" name="TextBox 42"/>
          <p:cNvSpPr txBox="1"/>
          <p:nvPr/>
        </p:nvSpPr>
        <p:spPr>
          <a:xfrm>
            <a:off x="1066800" y="3200400"/>
            <a:ext cx="533400" cy="369332"/>
          </a:xfrm>
          <a:prstGeom prst="rect">
            <a:avLst/>
          </a:prstGeom>
          <a:noFill/>
        </p:spPr>
        <p:txBody>
          <a:bodyPr wrap="square" rtlCol="0">
            <a:spAutoFit/>
          </a:bodyPr>
          <a:lstStyle/>
          <a:p>
            <a:r>
              <a:rPr lang="en-US" dirty="0">
                <a:solidFill>
                  <a:srgbClr val="FF0000"/>
                </a:solidFill>
              </a:rPr>
              <a:t>C</a:t>
            </a:r>
            <a:r>
              <a:rPr lang="en-US" baseline="-25000" dirty="0">
                <a:solidFill>
                  <a:srgbClr val="FF0000"/>
                </a:solidFill>
              </a:rPr>
              <a:t>0</a:t>
            </a:r>
            <a:endParaRPr lang="en-US" baseline="30000" dirty="0">
              <a:solidFill>
                <a:srgbClr val="FF0000"/>
              </a:solidFill>
            </a:endParaRPr>
          </a:p>
        </p:txBody>
      </p:sp>
      <p:sp>
        <p:nvSpPr>
          <p:cNvPr id="48" name="TextBox 47"/>
          <p:cNvSpPr txBox="1"/>
          <p:nvPr/>
        </p:nvSpPr>
        <p:spPr>
          <a:xfrm>
            <a:off x="948267" y="3509434"/>
            <a:ext cx="609600" cy="369332"/>
          </a:xfrm>
          <a:prstGeom prst="rect">
            <a:avLst/>
          </a:prstGeom>
          <a:noFill/>
        </p:spPr>
        <p:txBody>
          <a:bodyPr wrap="square" rtlCol="0">
            <a:spAutoFit/>
          </a:bodyPr>
          <a:lstStyle/>
          <a:p>
            <a:r>
              <a:rPr lang="en-US" dirty="0">
                <a:solidFill>
                  <a:srgbClr val="3366FF"/>
                </a:solidFill>
              </a:rPr>
              <a:t>P</a:t>
            </a:r>
            <a:r>
              <a:rPr lang="en-US" baseline="-25000" dirty="0">
                <a:solidFill>
                  <a:srgbClr val="3366FF"/>
                </a:solidFill>
              </a:rPr>
              <a:t>1</a:t>
            </a:r>
            <a:r>
              <a:rPr lang="en-US" baseline="30000" dirty="0">
                <a:solidFill>
                  <a:srgbClr val="3366FF"/>
                </a:solidFill>
              </a:rPr>
              <a:t>W</a:t>
            </a:r>
          </a:p>
        </p:txBody>
      </p:sp>
      <p:sp>
        <p:nvSpPr>
          <p:cNvPr id="52" name="Oval 51"/>
          <p:cNvSpPr/>
          <p:nvPr/>
        </p:nvSpPr>
        <p:spPr>
          <a:xfrm>
            <a:off x="2857500" y="3687233"/>
            <a:ext cx="76200" cy="76200"/>
          </a:xfrm>
          <a:prstGeom prst="ellipse">
            <a:avLst/>
          </a:prstGeom>
          <a:solidFill>
            <a:schemeClr val="bg1"/>
          </a:solidFill>
          <a:ln w="25400">
            <a:solidFill>
              <a:srgbClr val="3366F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8" name="TextBox 67"/>
          <p:cNvSpPr txBox="1"/>
          <p:nvPr/>
        </p:nvSpPr>
        <p:spPr>
          <a:xfrm>
            <a:off x="2362200" y="4800600"/>
            <a:ext cx="717550" cy="369332"/>
          </a:xfrm>
          <a:prstGeom prst="rect">
            <a:avLst/>
          </a:prstGeom>
          <a:noFill/>
        </p:spPr>
        <p:txBody>
          <a:bodyPr wrap="square" rtlCol="0">
            <a:spAutoFit/>
          </a:bodyPr>
          <a:lstStyle/>
          <a:p>
            <a:r>
              <a:rPr lang="en-US" dirty="0" err="1">
                <a:solidFill>
                  <a:srgbClr val="FF0000"/>
                </a:solidFill>
              </a:rPr>
              <a:t>D</a:t>
            </a:r>
            <a:r>
              <a:rPr lang="en-US" baseline="30000" dirty="0" err="1">
                <a:solidFill>
                  <a:srgbClr val="FF0000"/>
                </a:solidFill>
              </a:rPr>
              <a:t>Thai</a:t>
            </a:r>
            <a:endParaRPr lang="en-US" baseline="30000" dirty="0">
              <a:solidFill>
                <a:srgbClr val="FF0000"/>
              </a:solidFill>
            </a:endParaRPr>
          </a:p>
        </p:txBody>
      </p:sp>
      <p:sp>
        <p:nvSpPr>
          <p:cNvPr id="69" name="TextBox 68"/>
          <p:cNvSpPr txBox="1"/>
          <p:nvPr/>
        </p:nvSpPr>
        <p:spPr>
          <a:xfrm>
            <a:off x="2818341" y="3366559"/>
            <a:ext cx="350309" cy="369332"/>
          </a:xfrm>
          <a:prstGeom prst="rect">
            <a:avLst/>
          </a:prstGeom>
          <a:noFill/>
        </p:spPr>
        <p:txBody>
          <a:bodyPr wrap="square" rtlCol="0">
            <a:spAutoFit/>
          </a:bodyPr>
          <a:lstStyle/>
          <a:p>
            <a:r>
              <a:rPr lang="en-US" dirty="0">
                <a:solidFill>
                  <a:srgbClr val="3366FF"/>
                </a:solidFill>
              </a:rPr>
              <a:t>1</a:t>
            </a:r>
            <a:endParaRPr lang="en-US" baseline="30000" dirty="0">
              <a:solidFill>
                <a:srgbClr val="3366FF"/>
              </a:solidFill>
            </a:endParaRPr>
          </a:p>
        </p:txBody>
      </p:sp>
      <p:sp>
        <p:nvSpPr>
          <p:cNvPr id="70" name="TextBox 69"/>
          <p:cNvSpPr txBox="1"/>
          <p:nvPr/>
        </p:nvSpPr>
        <p:spPr>
          <a:xfrm>
            <a:off x="2123016" y="3671359"/>
            <a:ext cx="350309" cy="369332"/>
          </a:xfrm>
          <a:prstGeom prst="rect">
            <a:avLst/>
          </a:prstGeom>
          <a:noFill/>
        </p:spPr>
        <p:txBody>
          <a:bodyPr wrap="square" rtlCol="0">
            <a:spAutoFit/>
          </a:bodyPr>
          <a:lstStyle/>
          <a:p>
            <a:r>
              <a:rPr lang="en-US" dirty="0">
                <a:solidFill>
                  <a:srgbClr val="FF0000"/>
                </a:solidFill>
              </a:rPr>
              <a:t>2</a:t>
            </a:r>
            <a:endParaRPr lang="en-US" baseline="30000" dirty="0">
              <a:solidFill>
                <a:srgbClr val="FF0000"/>
              </a:solidFill>
            </a:endParaRPr>
          </a:p>
        </p:txBody>
      </p:sp>
      <p:cxnSp>
        <p:nvCxnSpPr>
          <p:cNvPr id="25" name="Straight Connector 24"/>
          <p:cNvCxnSpPr/>
          <p:nvPr/>
        </p:nvCxnSpPr>
        <p:spPr>
          <a:xfrm flipH="1">
            <a:off x="1447800" y="4387850"/>
            <a:ext cx="1879600" cy="0"/>
          </a:xfrm>
          <a:prstGeom prst="line">
            <a:avLst/>
          </a:prstGeom>
          <a:ln>
            <a:solidFill>
              <a:srgbClr val="3366FF"/>
            </a:solidFill>
            <a:prstDash val="dash"/>
          </a:ln>
          <a:effectLst/>
        </p:spPr>
        <p:style>
          <a:lnRef idx="2">
            <a:schemeClr val="accent1"/>
          </a:lnRef>
          <a:fillRef idx="0">
            <a:schemeClr val="accent1"/>
          </a:fillRef>
          <a:effectRef idx="1">
            <a:schemeClr val="accent1"/>
          </a:effectRef>
          <a:fontRef idx="minor">
            <a:schemeClr val="tx1"/>
          </a:fontRef>
        </p:style>
      </p:cxnSp>
      <p:sp>
        <p:nvSpPr>
          <p:cNvPr id="27" name="TextBox 26"/>
          <p:cNvSpPr txBox="1"/>
          <p:nvPr/>
        </p:nvSpPr>
        <p:spPr>
          <a:xfrm>
            <a:off x="914400" y="4267200"/>
            <a:ext cx="609600" cy="369332"/>
          </a:xfrm>
          <a:prstGeom prst="rect">
            <a:avLst/>
          </a:prstGeom>
          <a:noFill/>
        </p:spPr>
        <p:txBody>
          <a:bodyPr wrap="square" rtlCol="0">
            <a:spAutoFit/>
          </a:bodyPr>
          <a:lstStyle/>
          <a:p>
            <a:r>
              <a:rPr lang="en-US" dirty="0">
                <a:solidFill>
                  <a:srgbClr val="3366FF"/>
                </a:solidFill>
              </a:rPr>
              <a:t>P</a:t>
            </a:r>
            <a:r>
              <a:rPr lang="en-US" baseline="-25000" dirty="0">
                <a:solidFill>
                  <a:srgbClr val="3366FF"/>
                </a:solidFill>
              </a:rPr>
              <a:t>3</a:t>
            </a:r>
            <a:r>
              <a:rPr lang="en-US" baseline="30000" dirty="0">
                <a:solidFill>
                  <a:srgbClr val="3366FF"/>
                </a:solidFill>
              </a:rPr>
              <a:t>W</a:t>
            </a:r>
          </a:p>
        </p:txBody>
      </p:sp>
      <p:sp>
        <p:nvSpPr>
          <p:cNvPr id="29" name="Oval 28"/>
          <p:cNvSpPr/>
          <p:nvPr/>
        </p:nvSpPr>
        <p:spPr>
          <a:xfrm>
            <a:off x="3282950" y="4347633"/>
            <a:ext cx="76200" cy="76200"/>
          </a:xfrm>
          <a:prstGeom prst="ellipse">
            <a:avLst/>
          </a:prstGeom>
          <a:solidFill>
            <a:schemeClr val="bg1"/>
          </a:solidFill>
          <a:ln w="25400">
            <a:solidFill>
              <a:srgbClr val="3366F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2" name="TextBox 31"/>
          <p:cNvSpPr txBox="1"/>
          <p:nvPr/>
        </p:nvSpPr>
        <p:spPr>
          <a:xfrm>
            <a:off x="3256491" y="4055534"/>
            <a:ext cx="350309" cy="369332"/>
          </a:xfrm>
          <a:prstGeom prst="rect">
            <a:avLst/>
          </a:prstGeom>
          <a:noFill/>
        </p:spPr>
        <p:txBody>
          <a:bodyPr wrap="square" rtlCol="0">
            <a:spAutoFit/>
          </a:bodyPr>
          <a:lstStyle/>
          <a:p>
            <a:r>
              <a:rPr lang="en-US" dirty="0">
                <a:solidFill>
                  <a:srgbClr val="3366FF"/>
                </a:solidFill>
              </a:rPr>
              <a:t>3</a:t>
            </a:r>
            <a:endParaRPr lang="en-US" baseline="30000" dirty="0">
              <a:solidFill>
                <a:srgbClr val="3366FF"/>
              </a:solidFill>
            </a:endParaRPr>
          </a:p>
        </p:txBody>
      </p:sp>
      <p:sp>
        <p:nvSpPr>
          <p:cNvPr id="3" name="Footer Placeholder 2">
            <a:extLst>
              <a:ext uri="{FF2B5EF4-FFF2-40B4-BE49-F238E27FC236}">
                <a16:creationId xmlns:a16="http://schemas.microsoft.com/office/drawing/2014/main" id="{F6C7A614-836F-E44E-A44B-8AB7CD704C8D}"/>
              </a:ext>
            </a:extLst>
          </p:cNvPr>
          <p:cNvSpPr>
            <a:spLocks noGrp="1"/>
          </p:cNvSpPr>
          <p:nvPr>
            <p:ph type="ftr" sz="quarter" idx="11"/>
          </p:nvPr>
        </p:nvSpPr>
        <p:spPr/>
        <p:txBody>
          <a:bodyPr/>
          <a:lstStyle/>
          <a:p>
            <a:pPr>
              <a:defRPr/>
            </a:pPr>
            <a:r>
              <a:rPr lang="en-US"/>
              <a:t>Class 18:  Scale Economies and Imperfect Competition</a:t>
            </a:r>
          </a:p>
        </p:txBody>
      </p:sp>
      <p:sp>
        <p:nvSpPr>
          <p:cNvPr id="4" name="Slide Number Placeholder 3">
            <a:extLst>
              <a:ext uri="{FF2B5EF4-FFF2-40B4-BE49-F238E27FC236}">
                <a16:creationId xmlns:a16="http://schemas.microsoft.com/office/drawing/2014/main" id="{573D4C07-DCBA-BF44-BE76-97B7D1FA45E9}"/>
              </a:ext>
            </a:extLst>
          </p:cNvPr>
          <p:cNvSpPr>
            <a:spLocks noGrp="1"/>
          </p:cNvSpPr>
          <p:nvPr>
            <p:ph type="sldNum" sz="quarter" idx="12"/>
          </p:nvPr>
        </p:nvSpPr>
        <p:spPr/>
        <p:txBody>
          <a:bodyPr/>
          <a:lstStyle/>
          <a:p>
            <a:pPr>
              <a:defRPr/>
            </a:pPr>
            <a:fld id="{659DFB22-C7E9-9E4B-8431-4E4E88AD005A}" type="slidenum">
              <a:rPr lang="en-US" smtClean="0"/>
              <a:pPr>
                <a:defRPr/>
              </a:pPr>
              <a:t>16</a:t>
            </a:fld>
            <a:endParaRPr lang="en-US"/>
          </a:p>
        </p:txBody>
      </p:sp>
    </p:spTree>
    <p:extLst>
      <p:ext uri="{BB962C8B-B14F-4D97-AF65-F5344CB8AC3E}">
        <p14:creationId xmlns:p14="http://schemas.microsoft.com/office/powerpoint/2010/main" val="40988888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6">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6">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700" name="Rectangle 2"/>
          <p:cNvSpPr>
            <a:spLocks noGrp="1" noChangeArrowheads="1"/>
          </p:cNvSpPr>
          <p:nvPr>
            <p:ph type="title"/>
          </p:nvPr>
        </p:nvSpPr>
        <p:spPr>
          <a:xfrm>
            <a:off x="381000" y="2590800"/>
            <a:ext cx="8229600" cy="1143000"/>
          </a:xfrm>
        </p:spPr>
        <p:txBody>
          <a:bodyPr/>
          <a:lstStyle/>
          <a:p>
            <a:pPr eaLnBrk="1" hangingPunct="1"/>
            <a:r>
              <a:rPr lang="en-US" sz="6000" b="1" dirty="0">
                <a:solidFill>
                  <a:srgbClr val="00B050"/>
                </a:solidFill>
                <a:ea typeface="ＭＳ Ｐゴシック" pitchFamily="-109" charset="-128"/>
                <a:cs typeface="ＭＳ Ｐゴシック" pitchFamily="-109" charset="-128"/>
              </a:rPr>
              <a:t>Pause for Discussion</a:t>
            </a:r>
          </a:p>
        </p:txBody>
      </p:sp>
      <p:sp>
        <p:nvSpPr>
          <p:cNvPr id="6" name="Rectangle 5"/>
          <p:cNvSpPr/>
          <p:nvPr/>
        </p:nvSpPr>
        <p:spPr>
          <a:xfrm>
            <a:off x="0" y="0"/>
            <a:ext cx="9144000" cy="6858000"/>
          </a:xfrm>
          <a:prstGeom prst="rect">
            <a:avLst/>
          </a:prstGeom>
          <a:noFill/>
          <a:ln w="381000">
            <a:solidFill>
              <a:srgbClr val="00B05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 name="Footer Placeholder 1">
            <a:extLst>
              <a:ext uri="{FF2B5EF4-FFF2-40B4-BE49-F238E27FC236}">
                <a16:creationId xmlns:a16="http://schemas.microsoft.com/office/drawing/2014/main" id="{1B20D08A-428A-E24B-9135-C9F18B89A3AA}"/>
              </a:ext>
            </a:extLst>
          </p:cNvPr>
          <p:cNvSpPr>
            <a:spLocks noGrp="1"/>
          </p:cNvSpPr>
          <p:nvPr>
            <p:ph type="ftr" sz="quarter" idx="11"/>
          </p:nvPr>
        </p:nvSpPr>
        <p:spPr/>
        <p:txBody>
          <a:bodyPr/>
          <a:lstStyle/>
          <a:p>
            <a:pPr>
              <a:defRPr/>
            </a:pPr>
            <a:r>
              <a:rPr lang="en-US"/>
              <a:t>Class 18:  Scale Economies and Imperfect Competition</a:t>
            </a:r>
          </a:p>
        </p:txBody>
      </p:sp>
      <p:sp>
        <p:nvSpPr>
          <p:cNvPr id="3" name="Slide Number Placeholder 2">
            <a:extLst>
              <a:ext uri="{FF2B5EF4-FFF2-40B4-BE49-F238E27FC236}">
                <a16:creationId xmlns:a16="http://schemas.microsoft.com/office/drawing/2014/main" id="{2EADA7F1-3977-A04D-8E41-9A8075486AAA}"/>
              </a:ext>
            </a:extLst>
          </p:cNvPr>
          <p:cNvSpPr>
            <a:spLocks noGrp="1"/>
          </p:cNvSpPr>
          <p:nvPr>
            <p:ph type="sldNum" sz="quarter" idx="12"/>
          </p:nvPr>
        </p:nvSpPr>
        <p:spPr/>
        <p:txBody>
          <a:bodyPr/>
          <a:lstStyle/>
          <a:p>
            <a:pPr>
              <a:defRPr/>
            </a:pPr>
            <a:fld id="{659DFB22-C7E9-9E4B-8431-4E4E88AD005A}" type="slidenum">
              <a:rPr lang="en-US" smtClean="0"/>
              <a:pPr>
                <a:defRPr/>
              </a:pPr>
              <a:t>17</a:t>
            </a:fld>
            <a:endParaRPr lang="en-US"/>
          </a:p>
        </p:txBody>
      </p:sp>
    </p:spTree>
    <p:extLst>
      <p:ext uri="{BB962C8B-B14F-4D97-AF65-F5344CB8AC3E}">
        <p14:creationId xmlns:p14="http://schemas.microsoft.com/office/powerpoint/2010/main" val="47978561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587616-3EA8-5A4A-BCCC-E0675C2EAC99}"/>
              </a:ext>
            </a:extLst>
          </p:cNvPr>
          <p:cNvSpPr>
            <a:spLocks noGrp="1"/>
          </p:cNvSpPr>
          <p:nvPr>
            <p:ph type="title"/>
          </p:nvPr>
        </p:nvSpPr>
        <p:spPr/>
        <p:txBody>
          <a:bodyPr/>
          <a:lstStyle/>
          <a:p>
            <a:pPr lvl="1"/>
            <a:r>
              <a:rPr lang="en-US" dirty="0"/>
              <a:t>Questions on KOM</a:t>
            </a:r>
          </a:p>
        </p:txBody>
      </p:sp>
      <p:sp>
        <p:nvSpPr>
          <p:cNvPr id="3" name="Content Placeholder 2">
            <a:extLst>
              <a:ext uri="{FF2B5EF4-FFF2-40B4-BE49-F238E27FC236}">
                <a16:creationId xmlns:a16="http://schemas.microsoft.com/office/drawing/2014/main" id="{8486B655-64A1-C348-96F6-2E47C2FA9E16}"/>
              </a:ext>
            </a:extLst>
          </p:cNvPr>
          <p:cNvSpPr>
            <a:spLocks noGrp="1"/>
          </p:cNvSpPr>
          <p:nvPr>
            <p:ph idx="1"/>
          </p:nvPr>
        </p:nvSpPr>
        <p:spPr/>
        <p:txBody>
          <a:bodyPr/>
          <a:lstStyle/>
          <a:p>
            <a:r>
              <a:rPr lang="en-US" dirty="0"/>
              <a:t>Can the “forward falling” be interpreted the same way as a conventional upward sloping supply curve, saying how much industry will supply at each given price?  </a:t>
            </a:r>
          </a:p>
          <a:p>
            <a:r>
              <a:rPr lang="en-US" dirty="0"/>
              <a:t>Also, though not mentioned in the text, how does this differ from a “backward bending supply curve” that one sees in other contexts, such as labor supply?</a:t>
            </a:r>
            <a:endParaRPr lang="en-US" sz="1400" dirty="0"/>
          </a:p>
        </p:txBody>
      </p:sp>
      <p:sp>
        <p:nvSpPr>
          <p:cNvPr id="6" name="Rectangle 5">
            <a:extLst>
              <a:ext uri="{FF2B5EF4-FFF2-40B4-BE49-F238E27FC236}">
                <a16:creationId xmlns:a16="http://schemas.microsoft.com/office/drawing/2014/main" id="{95B7D61B-DC79-B046-A919-82226793953F}"/>
              </a:ext>
            </a:extLst>
          </p:cNvPr>
          <p:cNvSpPr/>
          <p:nvPr/>
        </p:nvSpPr>
        <p:spPr>
          <a:xfrm>
            <a:off x="0" y="0"/>
            <a:ext cx="9144000" cy="6858000"/>
          </a:xfrm>
          <a:prstGeom prst="rect">
            <a:avLst/>
          </a:prstGeom>
          <a:noFill/>
          <a:ln w="381000">
            <a:solidFill>
              <a:srgbClr val="00B05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 name="Footer Placeholder 6">
            <a:extLst>
              <a:ext uri="{FF2B5EF4-FFF2-40B4-BE49-F238E27FC236}">
                <a16:creationId xmlns:a16="http://schemas.microsoft.com/office/drawing/2014/main" id="{EE0A0906-A322-4B4A-A4BB-AF263A3FC3F8}"/>
              </a:ext>
            </a:extLst>
          </p:cNvPr>
          <p:cNvSpPr>
            <a:spLocks noGrp="1"/>
          </p:cNvSpPr>
          <p:nvPr>
            <p:ph type="ftr" sz="quarter" idx="11"/>
          </p:nvPr>
        </p:nvSpPr>
        <p:spPr/>
        <p:txBody>
          <a:bodyPr/>
          <a:lstStyle/>
          <a:p>
            <a:pPr>
              <a:defRPr/>
            </a:pPr>
            <a:r>
              <a:rPr lang="en-US"/>
              <a:t>Class 18:  Scale Economies and Imperfect Competition</a:t>
            </a:r>
          </a:p>
        </p:txBody>
      </p:sp>
      <p:sp>
        <p:nvSpPr>
          <p:cNvPr id="4" name="Slide Number Placeholder 3">
            <a:extLst>
              <a:ext uri="{FF2B5EF4-FFF2-40B4-BE49-F238E27FC236}">
                <a16:creationId xmlns:a16="http://schemas.microsoft.com/office/drawing/2014/main" id="{B2D1ADE7-74D6-174F-BF7C-E1881A41BB92}"/>
              </a:ext>
            </a:extLst>
          </p:cNvPr>
          <p:cNvSpPr>
            <a:spLocks noGrp="1"/>
          </p:cNvSpPr>
          <p:nvPr>
            <p:ph type="sldNum" sz="quarter" idx="12"/>
          </p:nvPr>
        </p:nvSpPr>
        <p:spPr/>
        <p:txBody>
          <a:bodyPr/>
          <a:lstStyle/>
          <a:p>
            <a:pPr>
              <a:defRPr/>
            </a:pPr>
            <a:fld id="{659DFB22-C7E9-9E4B-8431-4E4E88AD005A}" type="slidenum">
              <a:rPr lang="en-US" smtClean="0"/>
              <a:pPr>
                <a:defRPr/>
              </a:pPr>
              <a:t>18</a:t>
            </a:fld>
            <a:endParaRPr lang="en-US"/>
          </a:p>
        </p:txBody>
      </p:sp>
    </p:spTree>
    <p:extLst>
      <p:ext uri="{BB962C8B-B14F-4D97-AF65-F5344CB8AC3E}">
        <p14:creationId xmlns:p14="http://schemas.microsoft.com/office/powerpoint/2010/main" val="48293903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587616-3EA8-5A4A-BCCC-E0675C2EAC99}"/>
              </a:ext>
            </a:extLst>
          </p:cNvPr>
          <p:cNvSpPr>
            <a:spLocks noGrp="1"/>
          </p:cNvSpPr>
          <p:nvPr>
            <p:ph type="title"/>
          </p:nvPr>
        </p:nvSpPr>
        <p:spPr/>
        <p:txBody>
          <a:bodyPr/>
          <a:lstStyle/>
          <a:p>
            <a:pPr lvl="1"/>
            <a:r>
              <a:rPr lang="en-US" dirty="0"/>
              <a:t>Questions on KOM</a:t>
            </a:r>
          </a:p>
        </p:txBody>
      </p:sp>
      <p:sp>
        <p:nvSpPr>
          <p:cNvPr id="3" name="Content Placeholder 2">
            <a:extLst>
              <a:ext uri="{FF2B5EF4-FFF2-40B4-BE49-F238E27FC236}">
                <a16:creationId xmlns:a16="http://schemas.microsoft.com/office/drawing/2014/main" id="{8486B655-64A1-C348-96F6-2E47C2FA9E16}"/>
              </a:ext>
            </a:extLst>
          </p:cNvPr>
          <p:cNvSpPr>
            <a:spLocks noGrp="1"/>
          </p:cNvSpPr>
          <p:nvPr>
            <p:ph idx="1"/>
          </p:nvPr>
        </p:nvSpPr>
        <p:spPr/>
        <p:txBody>
          <a:bodyPr/>
          <a:lstStyle/>
          <a:p>
            <a:r>
              <a:rPr lang="en-US" sz="2800" dirty="0"/>
              <a:t>How does opening to trade with external economies of scale differ from the partial equilibrium models earlier in the course?</a:t>
            </a:r>
          </a:p>
          <a:p>
            <a:pPr lvl="1"/>
            <a:r>
              <a:rPr lang="en-US" sz="2400" dirty="0"/>
              <a:t>Do low-cost suppliers still export?</a:t>
            </a:r>
          </a:p>
          <a:p>
            <a:pPr lvl="1"/>
            <a:r>
              <a:rPr lang="en-US" sz="2400" dirty="0"/>
              <a:t>Do high-cost suppliers still reduce production, and their countries import?</a:t>
            </a:r>
          </a:p>
          <a:p>
            <a:pPr lvl="1"/>
            <a:r>
              <a:rPr lang="en-US" sz="2400" dirty="0"/>
              <a:t>Does price rise in the low-price country and fall in the high-price country?</a:t>
            </a:r>
          </a:p>
          <a:p>
            <a:pPr lvl="1"/>
            <a:r>
              <a:rPr lang="en-US" sz="2400" dirty="0"/>
              <a:t>Does a move to free trade cause winners and losers in both countries?  </a:t>
            </a:r>
          </a:p>
          <a:p>
            <a:endParaRPr lang="en-US" sz="1200" dirty="0"/>
          </a:p>
        </p:txBody>
      </p:sp>
      <p:sp>
        <p:nvSpPr>
          <p:cNvPr id="6" name="Rectangle 5">
            <a:extLst>
              <a:ext uri="{FF2B5EF4-FFF2-40B4-BE49-F238E27FC236}">
                <a16:creationId xmlns:a16="http://schemas.microsoft.com/office/drawing/2014/main" id="{95B7D61B-DC79-B046-A919-82226793953F}"/>
              </a:ext>
            </a:extLst>
          </p:cNvPr>
          <p:cNvSpPr/>
          <p:nvPr/>
        </p:nvSpPr>
        <p:spPr>
          <a:xfrm>
            <a:off x="0" y="0"/>
            <a:ext cx="9144000" cy="6858000"/>
          </a:xfrm>
          <a:prstGeom prst="rect">
            <a:avLst/>
          </a:prstGeom>
          <a:noFill/>
          <a:ln w="381000">
            <a:solidFill>
              <a:srgbClr val="00B05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 name="Footer Placeholder 6">
            <a:extLst>
              <a:ext uri="{FF2B5EF4-FFF2-40B4-BE49-F238E27FC236}">
                <a16:creationId xmlns:a16="http://schemas.microsoft.com/office/drawing/2014/main" id="{EE0A0906-A322-4B4A-A4BB-AF263A3FC3F8}"/>
              </a:ext>
            </a:extLst>
          </p:cNvPr>
          <p:cNvSpPr>
            <a:spLocks noGrp="1"/>
          </p:cNvSpPr>
          <p:nvPr>
            <p:ph type="ftr" sz="quarter" idx="11"/>
          </p:nvPr>
        </p:nvSpPr>
        <p:spPr/>
        <p:txBody>
          <a:bodyPr/>
          <a:lstStyle/>
          <a:p>
            <a:pPr>
              <a:defRPr/>
            </a:pPr>
            <a:r>
              <a:rPr lang="en-US"/>
              <a:t>Class 18:  Scale Economies and Imperfect Competition</a:t>
            </a:r>
          </a:p>
        </p:txBody>
      </p:sp>
      <p:sp>
        <p:nvSpPr>
          <p:cNvPr id="4" name="Slide Number Placeholder 3">
            <a:extLst>
              <a:ext uri="{FF2B5EF4-FFF2-40B4-BE49-F238E27FC236}">
                <a16:creationId xmlns:a16="http://schemas.microsoft.com/office/drawing/2014/main" id="{B2D1ADE7-74D6-174F-BF7C-E1881A41BB92}"/>
              </a:ext>
            </a:extLst>
          </p:cNvPr>
          <p:cNvSpPr>
            <a:spLocks noGrp="1"/>
          </p:cNvSpPr>
          <p:nvPr>
            <p:ph type="sldNum" sz="quarter" idx="12"/>
          </p:nvPr>
        </p:nvSpPr>
        <p:spPr/>
        <p:txBody>
          <a:bodyPr/>
          <a:lstStyle/>
          <a:p>
            <a:pPr>
              <a:defRPr/>
            </a:pPr>
            <a:fld id="{659DFB22-C7E9-9E4B-8431-4E4E88AD005A}" type="slidenum">
              <a:rPr lang="en-US" smtClean="0"/>
              <a:pPr>
                <a:defRPr/>
              </a:pPr>
              <a:t>19</a:t>
            </a:fld>
            <a:endParaRPr lang="en-US"/>
          </a:p>
        </p:txBody>
      </p:sp>
    </p:spTree>
    <p:extLst>
      <p:ext uri="{BB962C8B-B14F-4D97-AF65-F5344CB8AC3E}">
        <p14:creationId xmlns:p14="http://schemas.microsoft.com/office/powerpoint/2010/main" val="328142541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4D9F91-15FA-C780-723F-49D08F0AAAFE}"/>
              </a:ext>
            </a:extLst>
          </p:cNvPr>
          <p:cNvSpPr>
            <a:spLocks noGrp="1"/>
          </p:cNvSpPr>
          <p:nvPr>
            <p:ph type="title"/>
          </p:nvPr>
        </p:nvSpPr>
        <p:spPr/>
        <p:txBody>
          <a:bodyPr/>
          <a:lstStyle/>
          <a:p>
            <a:r>
              <a:rPr lang="en-US" dirty="0"/>
              <a:t>Quiz</a:t>
            </a:r>
          </a:p>
        </p:txBody>
      </p:sp>
      <p:graphicFrame>
        <p:nvGraphicFramePr>
          <p:cNvPr id="6" name="Content Placeholder 5">
            <a:extLst>
              <a:ext uri="{FF2B5EF4-FFF2-40B4-BE49-F238E27FC236}">
                <a16:creationId xmlns:a16="http://schemas.microsoft.com/office/drawing/2014/main" id="{54E1B60F-A128-7B29-15F6-EACD43E85101}"/>
              </a:ext>
            </a:extLst>
          </p:cNvPr>
          <p:cNvGraphicFramePr>
            <a:graphicFrameLocks noGrp="1"/>
          </p:cNvGraphicFramePr>
          <p:nvPr>
            <p:ph idx="1"/>
            <p:extLst>
              <p:ext uri="{D42A27DB-BD31-4B8C-83A1-F6EECF244321}">
                <p14:modId xmlns:p14="http://schemas.microsoft.com/office/powerpoint/2010/main" val="4122003987"/>
              </p:ext>
            </p:extLst>
          </p:nvPr>
        </p:nvGraphicFramePr>
        <p:xfrm>
          <a:off x="1524000" y="2057400"/>
          <a:ext cx="5638800" cy="2251710"/>
        </p:xfrm>
        <a:graphic>
          <a:graphicData uri="http://schemas.openxmlformats.org/drawingml/2006/table">
            <a:tbl>
              <a:tblPr>
                <a:tableStyleId>{5C22544A-7EE6-4342-B048-85BDC9FD1C3A}</a:tableStyleId>
              </a:tblPr>
              <a:tblGrid>
                <a:gridCol w="1127760">
                  <a:extLst>
                    <a:ext uri="{9D8B030D-6E8A-4147-A177-3AD203B41FA5}">
                      <a16:colId xmlns:a16="http://schemas.microsoft.com/office/drawing/2014/main" val="1667749457"/>
                    </a:ext>
                  </a:extLst>
                </a:gridCol>
                <a:gridCol w="1127760">
                  <a:extLst>
                    <a:ext uri="{9D8B030D-6E8A-4147-A177-3AD203B41FA5}">
                      <a16:colId xmlns:a16="http://schemas.microsoft.com/office/drawing/2014/main" val="1474503073"/>
                    </a:ext>
                  </a:extLst>
                </a:gridCol>
                <a:gridCol w="1127760">
                  <a:extLst>
                    <a:ext uri="{9D8B030D-6E8A-4147-A177-3AD203B41FA5}">
                      <a16:colId xmlns:a16="http://schemas.microsoft.com/office/drawing/2014/main" val="3076048835"/>
                    </a:ext>
                  </a:extLst>
                </a:gridCol>
                <a:gridCol w="1127760">
                  <a:extLst>
                    <a:ext uri="{9D8B030D-6E8A-4147-A177-3AD203B41FA5}">
                      <a16:colId xmlns:a16="http://schemas.microsoft.com/office/drawing/2014/main" val="3490974147"/>
                    </a:ext>
                  </a:extLst>
                </a:gridCol>
                <a:gridCol w="1127760">
                  <a:extLst>
                    <a:ext uri="{9D8B030D-6E8A-4147-A177-3AD203B41FA5}">
                      <a16:colId xmlns:a16="http://schemas.microsoft.com/office/drawing/2014/main" val="149323978"/>
                    </a:ext>
                  </a:extLst>
                </a:gridCol>
              </a:tblGrid>
              <a:tr h="203200">
                <a:tc>
                  <a:txBody>
                    <a:bodyPr/>
                    <a:lstStyle/>
                    <a:p>
                      <a:pPr algn="ctr" fontAlgn="b"/>
                      <a:r>
                        <a:rPr lang="en-US" sz="2400" u="none" strike="noStrike">
                          <a:effectLst/>
                        </a:rPr>
                        <a:t> </a:t>
                      </a:r>
                      <a:endParaRPr lang="en-US" sz="24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2400" u="none" strike="noStrike">
                          <a:effectLst/>
                        </a:rPr>
                        <a:t>Q5</a:t>
                      </a:r>
                      <a:endParaRPr lang="en-US" sz="24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2400" u="none" strike="noStrike">
                          <a:effectLst/>
                        </a:rPr>
                        <a:t>Q6</a:t>
                      </a:r>
                      <a:endParaRPr lang="en-US" sz="24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2400" u="none" strike="noStrike">
                          <a:effectLst/>
                        </a:rPr>
                        <a:t>Q7</a:t>
                      </a:r>
                      <a:endParaRPr lang="en-US" sz="24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2400" u="none" strike="noStrike">
                          <a:effectLst/>
                        </a:rPr>
                        <a:t>Q8</a:t>
                      </a:r>
                      <a:endParaRPr lang="en-US" sz="24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9803999"/>
                  </a:ext>
                </a:extLst>
              </a:tr>
              <a:tr h="203200">
                <a:tc>
                  <a:txBody>
                    <a:bodyPr/>
                    <a:lstStyle/>
                    <a:p>
                      <a:pPr algn="ctr" fontAlgn="b"/>
                      <a:r>
                        <a:rPr lang="en-US" sz="2400" u="none" strike="noStrike">
                          <a:effectLst/>
                        </a:rPr>
                        <a:t>Mean</a:t>
                      </a:r>
                      <a:endParaRPr lang="en-US" sz="24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2400" u="none" strike="noStrike">
                          <a:effectLst/>
                        </a:rPr>
                        <a:t>8.62</a:t>
                      </a:r>
                      <a:endParaRPr lang="en-US" sz="24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2400" u="none" strike="noStrike">
                          <a:effectLst/>
                        </a:rPr>
                        <a:t>7.20</a:t>
                      </a:r>
                      <a:endParaRPr lang="en-US" sz="24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2400" u="none" strike="noStrike">
                          <a:effectLst/>
                        </a:rPr>
                        <a:t>7.20</a:t>
                      </a:r>
                      <a:endParaRPr lang="en-US" sz="24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2400" u="none" strike="noStrike">
                          <a:effectLst/>
                        </a:rPr>
                        <a:t>7.43</a:t>
                      </a:r>
                      <a:endParaRPr lang="en-US" sz="24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3589122556"/>
                  </a:ext>
                </a:extLst>
              </a:tr>
              <a:tr h="203200">
                <a:tc>
                  <a:txBody>
                    <a:bodyPr/>
                    <a:lstStyle/>
                    <a:p>
                      <a:pPr algn="ctr" fontAlgn="b"/>
                      <a:r>
                        <a:rPr lang="en-US" sz="2400" u="none" strike="noStrike">
                          <a:effectLst/>
                        </a:rPr>
                        <a:t>Median</a:t>
                      </a:r>
                      <a:endParaRPr lang="en-US" sz="24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2400" u="none" strike="noStrike">
                          <a:effectLst/>
                        </a:rPr>
                        <a:t>9</a:t>
                      </a:r>
                      <a:endParaRPr lang="en-US" sz="24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2400" u="none" strike="noStrike">
                          <a:effectLst/>
                        </a:rPr>
                        <a:t>8</a:t>
                      </a:r>
                      <a:endParaRPr lang="en-US" sz="24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2400" u="none" strike="noStrike">
                          <a:effectLst/>
                        </a:rPr>
                        <a:t>7.5</a:t>
                      </a:r>
                      <a:endParaRPr lang="en-US" sz="24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2400" u="none" strike="noStrike">
                          <a:effectLst/>
                        </a:rPr>
                        <a:t>7</a:t>
                      </a:r>
                      <a:endParaRPr lang="en-US" sz="24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890427614"/>
                  </a:ext>
                </a:extLst>
              </a:tr>
              <a:tr h="203200">
                <a:tc>
                  <a:txBody>
                    <a:bodyPr/>
                    <a:lstStyle/>
                    <a:p>
                      <a:pPr algn="ctr" fontAlgn="b"/>
                      <a:r>
                        <a:rPr lang="en-US" sz="2400" u="none" strike="noStrike">
                          <a:effectLst/>
                        </a:rPr>
                        <a:t>Max</a:t>
                      </a:r>
                      <a:endParaRPr lang="en-US" sz="24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2400" u="none" strike="noStrike">
                          <a:effectLst/>
                        </a:rPr>
                        <a:t>10</a:t>
                      </a:r>
                      <a:endParaRPr lang="en-US" sz="24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2400" u="none" strike="noStrike">
                          <a:effectLst/>
                        </a:rPr>
                        <a:t>9.5</a:t>
                      </a:r>
                      <a:endParaRPr lang="en-US" sz="24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2400" u="none" strike="noStrike">
                          <a:effectLst/>
                        </a:rPr>
                        <a:t>10</a:t>
                      </a:r>
                      <a:endParaRPr lang="en-US" sz="24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2400" u="none" strike="noStrike">
                          <a:effectLst/>
                        </a:rPr>
                        <a:t>10</a:t>
                      </a:r>
                      <a:endParaRPr lang="en-US" sz="24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2671139883"/>
                  </a:ext>
                </a:extLst>
              </a:tr>
              <a:tr h="203200">
                <a:tc>
                  <a:txBody>
                    <a:bodyPr/>
                    <a:lstStyle/>
                    <a:p>
                      <a:pPr algn="ctr" fontAlgn="b"/>
                      <a:r>
                        <a:rPr lang="en-US" sz="2400" u="none" strike="noStrike">
                          <a:effectLst/>
                        </a:rPr>
                        <a:t>Min</a:t>
                      </a:r>
                      <a:endParaRPr lang="en-US" sz="24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2400" u="none" strike="noStrike">
                          <a:effectLst/>
                        </a:rPr>
                        <a:t>6</a:t>
                      </a:r>
                      <a:endParaRPr lang="en-US" sz="24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2400" u="none" strike="noStrike">
                          <a:effectLst/>
                        </a:rPr>
                        <a:t>3</a:t>
                      </a:r>
                      <a:endParaRPr lang="en-US" sz="24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2400" u="none" strike="noStrike">
                          <a:effectLst/>
                        </a:rPr>
                        <a:t>3.5</a:t>
                      </a:r>
                      <a:endParaRPr lang="en-US" sz="24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2400" u="none" strike="noStrike">
                          <a:effectLst/>
                        </a:rPr>
                        <a:t>4.5</a:t>
                      </a:r>
                      <a:endParaRPr lang="en-US" sz="24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99784853"/>
                  </a:ext>
                </a:extLst>
              </a:tr>
              <a:tr h="203200">
                <a:tc>
                  <a:txBody>
                    <a:bodyPr/>
                    <a:lstStyle/>
                    <a:p>
                      <a:pPr algn="ctr" fontAlgn="b"/>
                      <a:r>
                        <a:rPr lang="en-US" sz="2400" u="none" strike="noStrike">
                          <a:effectLst/>
                        </a:rPr>
                        <a:t>S.D.</a:t>
                      </a:r>
                      <a:endParaRPr lang="en-US" sz="24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2400" u="none" strike="noStrike">
                          <a:effectLst/>
                        </a:rPr>
                        <a:t>1.21</a:t>
                      </a:r>
                      <a:endParaRPr lang="en-US" sz="24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2400" u="none" strike="noStrike">
                          <a:effectLst/>
                        </a:rPr>
                        <a:t>1.86</a:t>
                      </a:r>
                      <a:endParaRPr lang="en-US" sz="24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2400" u="none" strike="noStrike">
                          <a:effectLst/>
                        </a:rPr>
                        <a:t>1.65</a:t>
                      </a:r>
                      <a:endParaRPr lang="en-US" sz="24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2400" u="none" strike="noStrike" dirty="0">
                          <a:effectLst/>
                        </a:rPr>
                        <a:t>1.74</a:t>
                      </a:r>
                      <a:endParaRPr lang="en-US" sz="24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2673925873"/>
                  </a:ext>
                </a:extLst>
              </a:tr>
            </a:tbl>
          </a:graphicData>
        </a:graphic>
      </p:graphicFrame>
      <p:sp>
        <p:nvSpPr>
          <p:cNvPr id="4" name="Footer Placeholder 3">
            <a:extLst>
              <a:ext uri="{FF2B5EF4-FFF2-40B4-BE49-F238E27FC236}">
                <a16:creationId xmlns:a16="http://schemas.microsoft.com/office/drawing/2014/main" id="{64D2A5C2-5946-8AA1-91D8-4A9BF7B7E61B}"/>
              </a:ext>
            </a:extLst>
          </p:cNvPr>
          <p:cNvSpPr>
            <a:spLocks noGrp="1"/>
          </p:cNvSpPr>
          <p:nvPr>
            <p:ph type="ftr" sz="quarter" idx="11"/>
          </p:nvPr>
        </p:nvSpPr>
        <p:spPr/>
        <p:txBody>
          <a:bodyPr/>
          <a:lstStyle/>
          <a:p>
            <a:pPr>
              <a:defRPr/>
            </a:pPr>
            <a:r>
              <a:rPr lang="en-US"/>
              <a:t>Class 18:  Scale Economies and Imperfect Competition</a:t>
            </a:r>
          </a:p>
        </p:txBody>
      </p:sp>
      <p:sp>
        <p:nvSpPr>
          <p:cNvPr id="5" name="Slide Number Placeholder 4">
            <a:extLst>
              <a:ext uri="{FF2B5EF4-FFF2-40B4-BE49-F238E27FC236}">
                <a16:creationId xmlns:a16="http://schemas.microsoft.com/office/drawing/2014/main" id="{3E842AED-F861-6B47-0519-565CA019B78E}"/>
              </a:ext>
            </a:extLst>
          </p:cNvPr>
          <p:cNvSpPr>
            <a:spLocks noGrp="1"/>
          </p:cNvSpPr>
          <p:nvPr>
            <p:ph type="sldNum" sz="quarter" idx="12"/>
          </p:nvPr>
        </p:nvSpPr>
        <p:spPr/>
        <p:txBody>
          <a:bodyPr/>
          <a:lstStyle/>
          <a:p>
            <a:pPr>
              <a:defRPr/>
            </a:pPr>
            <a:fld id="{659DFB22-C7E9-9E4B-8431-4E4E88AD005A}" type="slidenum">
              <a:rPr lang="en-US" smtClean="0"/>
              <a:pPr>
                <a:defRPr/>
              </a:pPr>
              <a:t>2</a:t>
            </a:fld>
            <a:endParaRPr lang="en-US"/>
          </a:p>
        </p:txBody>
      </p:sp>
    </p:spTree>
    <p:extLst>
      <p:ext uri="{BB962C8B-B14F-4D97-AF65-F5344CB8AC3E}">
        <p14:creationId xmlns:p14="http://schemas.microsoft.com/office/powerpoint/2010/main" val="69933027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Outline</a:t>
            </a:r>
          </a:p>
        </p:txBody>
      </p:sp>
      <p:sp>
        <p:nvSpPr>
          <p:cNvPr id="3" name="Content Placeholder 2"/>
          <p:cNvSpPr>
            <a:spLocks noGrp="1"/>
          </p:cNvSpPr>
          <p:nvPr>
            <p:ph idx="1"/>
          </p:nvPr>
        </p:nvSpPr>
        <p:spPr/>
        <p:txBody>
          <a:bodyPr/>
          <a:lstStyle/>
          <a:p>
            <a:r>
              <a:rPr lang="en-US" dirty="0">
                <a:solidFill>
                  <a:schemeClr val="bg1">
                    <a:lumMod val="75000"/>
                  </a:schemeClr>
                </a:solidFill>
              </a:rPr>
              <a:t>Scale Economies</a:t>
            </a:r>
          </a:p>
          <a:p>
            <a:r>
              <a:rPr lang="en-US" dirty="0"/>
              <a:t>Monopolistic Competition</a:t>
            </a:r>
          </a:p>
          <a:p>
            <a:r>
              <a:rPr lang="en-US" dirty="0">
                <a:solidFill>
                  <a:srgbClr val="BFBFBF"/>
                </a:solidFill>
              </a:rPr>
              <a:t>Heterogeneous Firms</a:t>
            </a:r>
          </a:p>
          <a:p>
            <a:pPr marL="0" indent="0">
              <a:buNone/>
            </a:pPr>
            <a:endParaRPr lang="en-US" dirty="0"/>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20</a:t>
            </a:fld>
            <a:endParaRPr lang="en-US"/>
          </a:p>
        </p:txBody>
      </p:sp>
      <p:sp>
        <p:nvSpPr>
          <p:cNvPr id="6" name="Rectangle 5"/>
          <p:cNvSpPr/>
          <p:nvPr/>
        </p:nvSpPr>
        <p:spPr>
          <a:xfrm>
            <a:off x="0" y="0"/>
            <a:ext cx="9144000" cy="6858000"/>
          </a:xfrm>
          <a:prstGeom prst="rect">
            <a:avLst/>
          </a:prstGeom>
          <a:noFill/>
          <a:ln w="381000">
            <a:solidFill>
              <a:srgbClr val="0000F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 name="Footer Placeholder 3">
            <a:extLst>
              <a:ext uri="{FF2B5EF4-FFF2-40B4-BE49-F238E27FC236}">
                <a16:creationId xmlns:a16="http://schemas.microsoft.com/office/drawing/2014/main" id="{781B423C-0458-3644-874D-C75B2827E6B8}"/>
              </a:ext>
            </a:extLst>
          </p:cNvPr>
          <p:cNvSpPr>
            <a:spLocks noGrp="1"/>
          </p:cNvSpPr>
          <p:nvPr>
            <p:ph type="ftr" sz="quarter" idx="11"/>
          </p:nvPr>
        </p:nvSpPr>
        <p:spPr/>
        <p:txBody>
          <a:bodyPr/>
          <a:lstStyle/>
          <a:p>
            <a:pPr>
              <a:defRPr/>
            </a:pPr>
            <a:r>
              <a:rPr lang="en-US"/>
              <a:t>Class 18:  Scale Economies and Imperfect Competition</a:t>
            </a:r>
          </a:p>
        </p:txBody>
      </p:sp>
    </p:spTree>
    <p:extLst>
      <p:ext uri="{BB962C8B-B14F-4D97-AF65-F5344CB8AC3E}">
        <p14:creationId xmlns:p14="http://schemas.microsoft.com/office/powerpoint/2010/main" val="296095558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Monopolistic Competition</a:t>
            </a:r>
          </a:p>
        </p:txBody>
      </p:sp>
      <mc:AlternateContent xmlns:mc="http://schemas.openxmlformats.org/markup-compatibility/2006">
        <mc:Choice xmlns:a14="http://schemas.microsoft.com/office/drawing/2010/main" Requires="a14">
          <p:sp>
            <p:nvSpPr>
              <p:cNvPr id="3" name="Content Placeholder 2"/>
              <p:cNvSpPr>
                <a:spLocks noGrp="1"/>
              </p:cNvSpPr>
              <p:nvPr>
                <p:ph idx="1"/>
              </p:nvPr>
            </p:nvSpPr>
            <p:spPr>
              <a:xfrm>
                <a:off x="457200" y="1151922"/>
                <a:ext cx="8229600" cy="4525963"/>
              </a:xfrm>
            </p:spPr>
            <p:txBody>
              <a:bodyPr/>
              <a:lstStyle/>
              <a:p>
                <a:r>
                  <a:rPr lang="en-US" dirty="0"/>
                  <a:t>Economy: </a:t>
                </a:r>
                <a:r>
                  <a:rPr lang="en-US" sz="2800" dirty="0"/>
                  <a:t>many (</a:t>
                </a:r>
                <a14:m>
                  <m:oMath xmlns:m="http://schemas.openxmlformats.org/officeDocument/2006/math">
                    <m:r>
                      <a:rPr lang="en-US" sz="2800" i="1" dirty="0" smtClean="0">
                        <a:latin typeface="Cambria Math" panose="02040503050406030204" pitchFamily="18" charset="0"/>
                      </a:rPr>
                      <m:t>𝑛</m:t>
                    </m:r>
                  </m:oMath>
                </a14:m>
                <a:r>
                  <a:rPr lang="en-US" sz="2800" dirty="0"/>
                  <a:t>, which is variable) firms, all alike but producing differentiated products</a:t>
                </a:r>
              </a:p>
              <a:p>
                <a:r>
                  <a:rPr lang="en-US" dirty="0"/>
                  <a:t>Model</a:t>
                </a:r>
              </a:p>
              <a:p>
                <a:pPr lvl="1"/>
                <a:r>
                  <a:rPr lang="en-US" dirty="0"/>
                  <a:t>Cost per firm:  </a:t>
                </a:r>
                <a14:m>
                  <m:oMath xmlns:m="http://schemas.openxmlformats.org/officeDocument/2006/math">
                    <m:r>
                      <a:rPr lang="en-US" i="1" dirty="0" smtClean="0">
                        <a:latin typeface="Cambria Math" panose="02040503050406030204" pitchFamily="18" charset="0"/>
                      </a:rPr>
                      <m:t>𝐶</m:t>
                    </m:r>
                    <m:r>
                      <a:rPr lang="en-US" i="1" dirty="0" smtClean="0">
                        <a:latin typeface="Cambria Math" panose="02040503050406030204" pitchFamily="18" charset="0"/>
                      </a:rPr>
                      <m:t>=</m:t>
                    </m:r>
                    <m:r>
                      <a:rPr lang="en-US" i="1" dirty="0" smtClean="0">
                        <a:latin typeface="Cambria Math" panose="02040503050406030204" pitchFamily="18" charset="0"/>
                      </a:rPr>
                      <m:t>𝐹</m:t>
                    </m:r>
                    <m:r>
                      <a:rPr lang="en-US" i="1" dirty="0" smtClean="0">
                        <a:latin typeface="Cambria Math" panose="02040503050406030204" pitchFamily="18" charset="0"/>
                      </a:rPr>
                      <m:t> +</m:t>
                    </m:r>
                    <m:r>
                      <a:rPr lang="en-US" i="1" dirty="0" err="1">
                        <a:latin typeface="Cambria Math" panose="02040503050406030204" pitchFamily="18" charset="0"/>
                      </a:rPr>
                      <m:t>𝑐𝑄</m:t>
                    </m:r>
                  </m:oMath>
                </a14:m>
                <a:endParaRPr lang="en-US" dirty="0"/>
              </a:p>
              <a:p>
                <a:pPr lvl="2"/>
                <a:r>
                  <a:rPr lang="en-US" dirty="0"/>
                  <a:t>where </a:t>
                </a:r>
                <a14:m>
                  <m:oMath xmlns:m="http://schemas.openxmlformats.org/officeDocument/2006/math">
                    <m:r>
                      <a:rPr lang="en-US" i="1" dirty="0" smtClean="0">
                        <a:latin typeface="Cambria Math" panose="02040503050406030204" pitchFamily="18" charset="0"/>
                      </a:rPr>
                      <m:t>𝐹</m:t>
                    </m:r>
                  </m:oMath>
                </a14:m>
                <a:r>
                  <a:rPr lang="en-US" dirty="0"/>
                  <a:t>=fixed cost, </a:t>
                </a:r>
                <a14:m>
                  <m:oMath xmlns:m="http://schemas.openxmlformats.org/officeDocument/2006/math">
                    <m:r>
                      <a:rPr lang="en-US" i="1" dirty="0" smtClean="0">
                        <a:latin typeface="Cambria Math" panose="02040503050406030204" pitchFamily="18" charset="0"/>
                      </a:rPr>
                      <m:t>𝑐</m:t>
                    </m:r>
                  </m:oMath>
                </a14:m>
                <a:r>
                  <a:rPr lang="en-US" dirty="0"/>
                  <a:t>=marginal cost, </a:t>
                </a:r>
                <a14:m>
                  <m:oMath xmlns:m="http://schemas.openxmlformats.org/officeDocument/2006/math">
                    <m:r>
                      <a:rPr lang="en-US" i="1" dirty="0" smtClean="0">
                        <a:latin typeface="Cambria Math" panose="02040503050406030204" pitchFamily="18" charset="0"/>
                      </a:rPr>
                      <m:t>𝑄</m:t>
                    </m:r>
                  </m:oMath>
                </a14:m>
                <a:r>
                  <a:rPr lang="en-US" dirty="0"/>
                  <a:t>=output</a:t>
                </a:r>
              </a:p>
              <a:p>
                <a:pPr lvl="1"/>
                <a:r>
                  <a:rPr lang="en-US" dirty="0"/>
                  <a:t>Demand per firm:  </a:t>
                </a:r>
                <a14:m>
                  <m:oMath xmlns:m="http://schemas.openxmlformats.org/officeDocument/2006/math">
                    <m:r>
                      <a:rPr lang="en-US" i="1" dirty="0" smtClean="0">
                        <a:latin typeface="Cambria Math" panose="02040503050406030204" pitchFamily="18" charset="0"/>
                      </a:rPr>
                      <m:t>𝐷</m:t>
                    </m:r>
                    <m:r>
                      <a:rPr lang="en-US" i="1" dirty="0" smtClean="0">
                        <a:latin typeface="Cambria Math" panose="02040503050406030204" pitchFamily="18" charset="0"/>
                      </a:rPr>
                      <m:t>=</m:t>
                    </m:r>
                    <m:r>
                      <a:rPr lang="en-US" i="1" dirty="0" smtClean="0">
                        <a:latin typeface="Cambria Math" panose="02040503050406030204" pitchFamily="18" charset="0"/>
                      </a:rPr>
                      <m:t>𝑆</m:t>
                    </m:r>
                    <m:r>
                      <a:rPr lang="en-US" i="1" dirty="0" smtClean="0">
                        <a:latin typeface="Cambria Math" panose="02040503050406030204" pitchFamily="18" charset="0"/>
                      </a:rPr>
                      <m:t>/</m:t>
                    </m:r>
                    <m:r>
                      <a:rPr lang="en-US" i="1" dirty="0" smtClean="0">
                        <a:latin typeface="Cambria Math" panose="02040503050406030204" pitchFamily="18" charset="0"/>
                      </a:rPr>
                      <m:t>𝑛</m:t>
                    </m:r>
                    <m:r>
                      <a:rPr lang="en-US" i="1" dirty="0" smtClean="0">
                        <a:latin typeface="Cambria Math" panose="02040503050406030204" pitchFamily="18" charset="0"/>
                      </a:rPr>
                      <m:t> – </m:t>
                    </m:r>
                    <m:r>
                      <a:rPr lang="en-US" i="1" dirty="0" err="1">
                        <a:latin typeface="Cambria Math" panose="02040503050406030204" pitchFamily="18" charset="0"/>
                      </a:rPr>
                      <m:t>𝑆𝑏</m:t>
                    </m:r>
                    <m:r>
                      <a:rPr lang="en-US" i="1" dirty="0">
                        <a:latin typeface="Cambria Math" panose="02040503050406030204" pitchFamily="18" charset="0"/>
                      </a:rPr>
                      <m:t>(</m:t>
                    </m:r>
                    <m:r>
                      <a:rPr lang="en-US" i="1" dirty="0">
                        <a:latin typeface="Cambria Math" panose="02040503050406030204" pitchFamily="18" charset="0"/>
                      </a:rPr>
                      <m:t>𝑃</m:t>
                    </m:r>
                    <m:r>
                      <a:rPr lang="en-US" i="1" dirty="0">
                        <a:latin typeface="Cambria Math" panose="02040503050406030204" pitchFamily="18" charset="0"/>
                      </a:rPr>
                      <m:t>–</m:t>
                    </m:r>
                    <m:acc>
                      <m:accPr>
                        <m:chr m:val="̅"/>
                        <m:ctrlPr>
                          <a:rPr lang="en-US" i="1" dirty="0" smtClean="0">
                            <a:latin typeface="Cambria Math" panose="02040503050406030204" pitchFamily="18" charset="0"/>
                          </a:rPr>
                        </m:ctrlPr>
                      </m:accPr>
                      <m:e>
                        <m:r>
                          <a:rPr lang="en-US" b="0" i="1" dirty="0" smtClean="0">
                            <a:latin typeface="Cambria Math" panose="02040503050406030204" pitchFamily="18" charset="0"/>
                          </a:rPr>
                          <m:t>𝑃</m:t>
                        </m:r>
                      </m:e>
                    </m:acc>
                    <m:r>
                      <a:rPr lang="en-US" i="1" dirty="0">
                        <a:latin typeface="Cambria Math" panose="02040503050406030204" pitchFamily="18" charset="0"/>
                      </a:rPr>
                      <m:t>)</m:t>
                    </m:r>
                  </m:oMath>
                </a14:m>
                <a:endParaRPr lang="en-US" dirty="0"/>
              </a:p>
              <a:p>
                <a:pPr lvl="2"/>
                <a:r>
                  <a:rPr lang="en-US" dirty="0"/>
                  <a:t>where  </a:t>
                </a:r>
                <a14:m>
                  <m:oMath xmlns:m="http://schemas.openxmlformats.org/officeDocument/2006/math">
                    <m:r>
                      <a:rPr lang="en-US" i="1" dirty="0" smtClean="0">
                        <a:latin typeface="Cambria Math" panose="02040503050406030204" pitchFamily="18" charset="0"/>
                      </a:rPr>
                      <m:t>𝑆</m:t>
                    </m:r>
                  </m:oMath>
                </a14:m>
                <a:r>
                  <a:rPr lang="en-US" dirty="0"/>
                  <a:t>=market size, </a:t>
                </a:r>
                <a14:m>
                  <m:oMath xmlns:m="http://schemas.openxmlformats.org/officeDocument/2006/math">
                    <m:r>
                      <a:rPr lang="en-US" i="1" dirty="0" smtClean="0">
                        <a:latin typeface="Cambria Math" panose="02040503050406030204" pitchFamily="18" charset="0"/>
                      </a:rPr>
                      <m:t>𝑛</m:t>
                    </m:r>
                  </m:oMath>
                </a14:m>
                <a:r>
                  <a:rPr lang="en-US" dirty="0"/>
                  <a:t>=# of firms, </a:t>
                </a:r>
                <a14:m>
                  <m:oMath xmlns:m="http://schemas.openxmlformats.org/officeDocument/2006/math">
                    <m:r>
                      <a:rPr lang="en-US" i="1" dirty="0" smtClean="0">
                        <a:latin typeface="Cambria Math" panose="02040503050406030204" pitchFamily="18" charset="0"/>
                      </a:rPr>
                      <m:t>𝑃</m:t>
                    </m:r>
                  </m:oMath>
                </a14:m>
                <a:r>
                  <a:rPr lang="en-US" dirty="0"/>
                  <a:t>=firm’s price, </a:t>
                </a:r>
                <a14:m>
                  <m:oMath xmlns:m="http://schemas.openxmlformats.org/officeDocument/2006/math">
                    <m:acc>
                      <m:accPr>
                        <m:chr m:val="̅"/>
                        <m:ctrlPr>
                          <a:rPr lang="en-US" i="1" dirty="0">
                            <a:latin typeface="Cambria Math" panose="02040503050406030204" pitchFamily="18" charset="0"/>
                          </a:rPr>
                        </m:ctrlPr>
                      </m:accPr>
                      <m:e>
                        <m:r>
                          <a:rPr lang="en-US" i="1" dirty="0">
                            <a:latin typeface="Cambria Math" panose="02040503050406030204" pitchFamily="18" charset="0"/>
                          </a:rPr>
                          <m:t>𝑃</m:t>
                        </m:r>
                      </m:e>
                    </m:acc>
                    <m:r>
                      <a:rPr lang="en-US" i="1" dirty="0">
                        <a:latin typeface="Cambria Math" panose="02040503050406030204" pitchFamily="18" charset="0"/>
                      </a:rPr>
                      <m:t> </m:t>
                    </m:r>
                  </m:oMath>
                </a14:m>
                <a:r>
                  <a:rPr lang="en-US" dirty="0"/>
                  <a:t>=average of all firms’ prices, </a:t>
                </a:r>
                <a14:m>
                  <m:oMath xmlns:m="http://schemas.openxmlformats.org/officeDocument/2006/math">
                    <m:r>
                      <a:rPr lang="en-US" i="1" dirty="0" smtClean="0">
                        <a:latin typeface="Cambria Math" panose="02040503050406030204" pitchFamily="18" charset="0"/>
                      </a:rPr>
                      <m:t>𝑏</m:t>
                    </m:r>
                  </m:oMath>
                </a14:m>
                <a:r>
                  <a:rPr lang="en-US" dirty="0"/>
                  <a:t>&gt;0 is a parameter</a:t>
                </a:r>
              </a:p>
              <a:p>
                <a:pPr lvl="1"/>
                <a:r>
                  <a:rPr lang="en-US" dirty="0"/>
                  <a:t>Equilibrium:  </a:t>
                </a:r>
                <a14:m>
                  <m:oMath xmlns:m="http://schemas.openxmlformats.org/officeDocument/2006/math">
                    <m:r>
                      <a:rPr lang="en-US" i="1" dirty="0" smtClean="0">
                        <a:latin typeface="Cambria Math" panose="02040503050406030204" pitchFamily="18" charset="0"/>
                      </a:rPr>
                      <m:t>𝑃</m:t>
                    </m:r>
                    <m:r>
                      <a:rPr lang="en-US" i="1" dirty="0" smtClean="0">
                        <a:latin typeface="Cambria Math" panose="02040503050406030204" pitchFamily="18" charset="0"/>
                      </a:rPr>
                      <m:t>=</m:t>
                    </m:r>
                    <m:acc>
                      <m:accPr>
                        <m:chr m:val="̅"/>
                        <m:ctrlPr>
                          <a:rPr lang="en-US" i="1" dirty="0">
                            <a:latin typeface="Cambria Math" panose="02040503050406030204" pitchFamily="18" charset="0"/>
                          </a:rPr>
                        </m:ctrlPr>
                      </m:accPr>
                      <m:e>
                        <m:r>
                          <a:rPr lang="en-US" i="1" dirty="0">
                            <a:latin typeface="Cambria Math" panose="02040503050406030204" pitchFamily="18" charset="0"/>
                          </a:rPr>
                          <m:t>𝑃</m:t>
                        </m:r>
                      </m:e>
                    </m:acc>
                    <m:r>
                      <a:rPr lang="en-US" i="1" dirty="0" smtClean="0">
                        <a:latin typeface="Cambria Math" panose="02040503050406030204" pitchFamily="18" charset="0"/>
                      </a:rPr>
                      <m:t>=</m:t>
                    </m:r>
                    <m:r>
                      <a:rPr lang="en-US" i="1" dirty="0" smtClean="0">
                        <a:latin typeface="Cambria Math" panose="02040503050406030204" pitchFamily="18" charset="0"/>
                      </a:rPr>
                      <m:t>𝐶</m:t>
                    </m:r>
                    <m:r>
                      <a:rPr lang="en-US" i="1" dirty="0" smtClean="0">
                        <a:latin typeface="Cambria Math" panose="02040503050406030204" pitchFamily="18" charset="0"/>
                      </a:rPr>
                      <m:t>/</m:t>
                    </m:r>
                    <m:r>
                      <a:rPr lang="en-US" i="1" dirty="0" smtClean="0">
                        <a:latin typeface="Cambria Math" panose="02040503050406030204" pitchFamily="18" charset="0"/>
                      </a:rPr>
                      <m:t>𝑄</m:t>
                    </m:r>
                    <m:r>
                      <a:rPr lang="en-US" i="1" dirty="0" smtClean="0">
                        <a:latin typeface="Cambria Math" panose="02040503050406030204" pitchFamily="18" charset="0"/>
                      </a:rPr>
                      <m:t>; </m:t>
                    </m:r>
                    <m:r>
                      <a:rPr lang="en-US" i="1" dirty="0" smtClean="0">
                        <a:latin typeface="Cambria Math" panose="02040503050406030204" pitchFamily="18" charset="0"/>
                      </a:rPr>
                      <m:t>𝑄</m:t>
                    </m:r>
                    <m:r>
                      <a:rPr lang="en-US" i="1" dirty="0" smtClean="0">
                        <a:latin typeface="Cambria Math" panose="02040503050406030204" pitchFamily="18" charset="0"/>
                      </a:rPr>
                      <m:t>=</m:t>
                    </m:r>
                    <m:r>
                      <a:rPr lang="en-US" i="1" dirty="0" smtClean="0">
                        <a:latin typeface="Cambria Math" panose="02040503050406030204" pitchFamily="18" charset="0"/>
                      </a:rPr>
                      <m:t>𝐷</m:t>
                    </m:r>
                  </m:oMath>
                </a14:m>
                <a:endParaRPr lang="en-US" dirty="0"/>
              </a:p>
              <a:p>
                <a:endParaRPr lang="en-US" dirty="0"/>
              </a:p>
              <a:p>
                <a:pPr lvl="2"/>
                <a:endParaRPr lang="en-US" dirty="0"/>
              </a:p>
            </p:txBody>
          </p:sp>
        </mc:Choice>
        <mc:Fallback>
          <p:sp>
            <p:nvSpPr>
              <p:cNvPr id="3" name="Content Placeholder 2"/>
              <p:cNvSpPr>
                <a:spLocks noGrp="1" noRot="1" noChangeAspect="1" noMove="1" noResize="1" noEditPoints="1" noAdjustHandles="1" noChangeArrowheads="1" noChangeShapeType="1" noTextEdit="1"/>
              </p:cNvSpPr>
              <p:nvPr>
                <p:ph idx="1"/>
              </p:nvPr>
            </p:nvSpPr>
            <p:spPr>
              <a:xfrm>
                <a:off x="457200" y="1151922"/>
                <a:ext cx="8229600" cy="4525963"/>
              </a:xfrm>
              <a:blipFill>
                <a:blip r:embed="rId2"/>
                <a:stretch>
                  <a:fillRect l="-1852" t="-1681" r="-1235" b="-560"/>
                </a:stretch>
              </a:blipFill>
            </p:spPr>
            <p:txBody>
              <a:bodyPr/>
              <a:lstStyle/>
              <a:p>
                <a:r>
                  <a:rPr lang="en-US">
                    <a:noFill/>
                  </a:rPr>
                  <a:t> </a:t>
                </a:r>
              </a:p>
            </p:txBody>
          </p:sp>
        </mc:Fallback>
      </mc:AlternateContent>
      <p:sp>
        <p:nvSpPr>
          <p:cNvPr id="4" name="Footer Placeholder 3"/>
          <p:cNvSpPr>
            <a:spLocks noGrp="1"/>
          </p:cNvSpPr>
          <p:nvPr>
            <p:ph type="ftr" sz="quarter" idx="11"/>
          </p:nvPr>
        </p:nvSpPr>
        <p:spPr/>
        <p:txBody>
          <a:bodyPr/>
          <a:lstStyle/>
          <a:p>
            <a:pPr>
              <a:defRPr/>
            </a:pPr>
            <a:r>
              <a:rPr lang="en-US"/>
              <a:t>Class 18:  Scale Economies and Imperfect Competition</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21</a:t>
            </a:fld>
            <a:endParaRPr lang="en-US"/>
          </a:p>
        </p:txBody>
      </p:sp>
      <mc:AlternateContent xmlns:mc="http://schemas.openxmlformats.org/markup-compatibility/2006">
        <mc:Choice xmlns:a14="http://schemas.microsoft.com/office/drawing/2010/main" Requires="a14">
          <p:sp>
            <p:nvSpPr>
              <p:cNvPr id="6" name="TextBox 5">
                <a:extLst>
                  <a:ext uri="{FF2B5EF4-FFF2-40B4-BE49-F238E27FC236}">
                    <a16:creationId xmlns:a16="http://schemas.microsoft.com/office/drawing/2014/main" id="{9843AAC7-3FB2-8945-9426-98935A8AE36D}"/>
                  </a:ext>
                </a:extLst>
              </p:cNvPr>
              <p:cNvSpPr txBox="1"/>
              <p:nvPr/>
            </p:nvSpPr>
            <p:spPr>
              <a:xfrm>
                <a:off x="2100649" y="2294922"/>
                <a:ext cx="3886200" cy="646331"/>
              </a:xfrm>
              <a:prstGeom prst="rect">
                <a:avLst/>
              </a:prstGeom>
              <a:noFill/>
              <a:ln>
                <a:solidFill>
                  <a:schemeClr val="tx1"/>
                </a:solidFill>
              </a:ln>
            </p:spPr>
            <p:txBody>
              <a:bodyPr wrap="square" rtlCol="0">
                <a:spAutoFit/>
              </a:bodyPr>
              <a:lstStyle/>
              <a:p>
                <a:r>
                  <a:rPr lang="en-US" dirty="0"/>
                  <a:t>Average cost falls with higher output</a:t>
                </a:r>
              </a:p>
              <a:p>
                <a:pPr/>
                <a14:m>
                  <m:oMathPara xmlns:m="http://schemas.openxmlformats.org/officeDocument/2006/math">
                    <m:oMathParaPr>
                      <m:jc m:val="centerGroup"/>
                    </m:oMathParaPr>
                    <m:oMath xmlns:m="http://schemas.openxmlformats.org/officeDocument/2006/math">
                      <m:r>
                        <a:rPr lang="en-US" i="1" dirty="0" smtClean="0">
                          <a:latin typeface="Cambria Math" panose="02040503050406030204" pitchFamily="18" charset="0"/>
                        </a:rPr>
                        <m:t>𝐶</m:t>
                      </m:r>
                      <m:r>
                        <a:rPr lang="en-US" i="1" dirty="0" smtClean="0">
                          <a:latin typeface="Cambria Math" panose="02040503050406030204" pitchFamily="18" charset="0"/>
                        </a:rPr>
                        <m:t>/</m:t>
                      </m:r>
                      <m:r>
                        <a:rPr lang="en-US" i="1" dirty="0" smtClean="0">
                          <a:latin typeface="Cambria Math" panose="02040503050406030204" pitchFamily="18" charset="0"/>
                        </a:rPr>
                        <m:t>𝑄</m:t>
                      </m:r>
                      <m:r>
                        <a:rPr lang="en-US" i="1" dirty="0" smtClean="0">
                          <a:latin typeface="Cambria Math" panose="02040503050406030204" pitchFamily="18" charset="0"/>
                        </a:rPr>
                        <m:t>=</m:t>
                      </m:r>
                      <m:r>
                        <a:rPr lang="en-US" i="1" dirty="0" smtClean="0">
                          <a:latin typeface="Cambria Math" panose="02040503050406030204" pitchFamily="18" charset="0"/>
                        </a:rPr>
                        <m:t>𝑐</m:t>
                      </m:r>
                      <m:r>
                        <a:rPr lang="en-US" i="1" dirty="0" smtClean="0">
                          <a:latin typeface="Cambria Math" panose="02040503050406030204" pitchFamily="18" charset="0"/>
                        </a:rPr>
                        <m:t>+</m:t>
                      </m:r>
                      <m:r>
                        <a:rPr lang="en-US" i="1" dirty="0" smtClean="0">
                          <a:latin typeface="Cambria Math" panose="02040503050406030204" pitchFamily="18" charset="0"/>
                        </a:rPr>
                        <m:t>𝐹</m:t>
                      </m:r>
                      <m:r>
                        <a:rPr lang="en-US" i="1" dirty="0" smtClean="0">
                          <a:latin typeface="Cambria Math" panose="02040503050406030204" pitchFamily="18" charset="0"/>
                        </a:rPr>
                        <m:t>/</m:t>
                      </m:r>
                      <m:r>
                        <a:rPr lang="en-US" i="1" dirty="0" smtClean="0">
                          <a:latin typeface="Cambria Math" panose="02040503050406030204" pitchFamily="18" charset="0"/>
                        </a:rPr>
                        <m:t>𝑄</m:t>
                      </m:r>
                    </m:oMath>
                  </m:oMathPara>
                </a14:m>
                <a:endParaRPr lang="en-US" dirty="0"/>
              </a:p>
            </p:txBody>
          </p:sp>
        </mc:Choice>
        <mc:Fallback>
          <p:sp>
            <p:nvSpPr>
              <p:cNvPr id="6" name="TextBox 5">
                <a:extLst>
                  <a:ext uri="{FF2B5EF4-FFF2-40B4-BE49-F238E27FC236}">
                    <a16:creationId xmlns:a16="http://schemas.microsoft.com/office/drawing/2014/main" id="{9843AAC7-3FB2-8945-9426-98935A8AE36D}"/>
                  </a:ext>
                </a:extLst>
              </p:cNvPr>
              <p:cNvSpPr txBox="1">
                <a:spLocks noRot="1" noChangeAspect="1" noMove="1" noResize="1" noEditPoints="1" noAdjustHandles="1" noChangeArrowheads="1" noChangeShapeType="1" noTextEdit="1"/>
              </p:cNvSpPr>
              <p:nvPr/>
            </p:nvSpPr>
            <p:spPr>
              <a:xfrm>
                <a:off x="2100649" y="2294922"/>
                <a:ext cx="3886200" cy="646331"/>
              </a:xfrm>
              <a:prstGeom prst="rect">
                <a:avLst/>
              </a:prstGeom>
              <a:blipFill>
                <a:blip r:embed="rId3"/>
                <a:stretch>
                  <a:fillRect l="-1303" t="-3846" r="-326" b="-9615"/>
                </a:stretch>
              </a:blipFill>
              <a:ln>
                <a:solidFill>
                  <a:schemeClr val="tx1"/>
                </a:solidFill>
              </a:ln>
            </p:spPr>
            <p:txBody>
              <a:bodyPr/>
              <a:lstStyle/>
              <a:p>
                <a:r>
                  <a:rPr lang="en-US">
                    <a:noFill/>
                  </a:rPr>
                  <a:t> </a:t>
                </a:r>
              </a:p>
            </p:txBody>
          </p:sp>
        </mc:Fallback>
      </mc:AlternateContent>
      <mc:AlternateContent xmlns:mc="http://schemas.openxmlformats.org/markup-compatibility/2006">
        <mc:Choice xmlns:a14="http://schemas.microsoft.com/office/drawing/2010/main" Requires="a14">
          <p:sp>
            <p:nvSpPr>
              <p:cNvPr id="7" name="TextBox 6">
                <a:extLst>
                  <a:ext uri="{FF2B5EF4-FFF2-40B4-BE49-F238E27FC236}">
                    <a16:creationId xmlns:a16="http://schemas.microsoft.com/office/drawing/2014/main" id="{EDBD0C68-99B9-7C9B-1BEC-C73438ED67E5}"/>
                  </a:ext>
                </a:extLst>
              </p:cNvPr>
              <p:cNvSpPr txBox="1"/>
              <p:nvPr/>
            </p:nvSpPr>
            <p:spPr>
              <a:xfrm>
                <a:off x="6705600" y="2440601"/>
                <a:ext cx="1981200" cy="923330"/>
              </a:xfrm>
              <a:prstGeom prst="rect">
                <a:avLst/>
              </a:prstGeom>
              <a:noFill/>
              <a:ln>
                <a:solidFill>
                  <a:schemeClr val="tx1"/>
                </a:solidFill>
              </a:ln>
            </p:spPr>
            <p:txBody>
              <a:bodyPr wrap="square" rtlCol="0">
                <a:spAutoFit/>
              </a:bodyPr>
              <a:lstStyle/>
              <a:p>
                <a:r>
                  <a:rPr lang="en-US" dirty="0"/>
                  <a:t>Demand per firm </a:t>
                </a:r>
              </a:p>
              <a:p>
                <a:pPr marL="285750" indent="-285750">
                  <a:buFont typeface="Arial" panose="020B0604020202020204" pitchFamily="34" charset="0"/>
                  <a:buChar char="•"/>
                </a:pPr>
                <a:r>
                  <a:rPr lang="en-US" dirty="0"/>
                  <a:t>Falls with </a:t>
                </a:r>
                <a14:m>
                  <m:oMath xmlns:m="http://schemas.openxmlformats.org/officeDocument/2006/math">
                    <m:r>
                      <a:rPr lang="en-US" i="1" dirty="0">
                        <a:latin typeface="Cambria Math" panose="02040503050406030204" pitchFamily="18" charset="0"/>
                      </a:rPr>
                      <m:t>𝑛</m:t>
                    </m:r>
                  </m:oMath>
                </a14:m>
                <a:r>
                  <a:rPr lang="en-US" dirty="0"/>
                  <a:t>, </a:t>
                </a:r>
                <a14:m>
                  <m:oMath xmlns:m="http://schemas.openxmlformats.org/officeDocument/2006/math">
                    <m:r>
                      <a:rPr lang="en-US" i="1" dirty="0">
                        <a:latin typeface="Cambria Math" panose="02040503050406030204" pitchFamily="18" charset="0"/>
                      </a:rPr>
                      <m:t>𝑃</m:t>
                    </m:r>
                  </m:oMath>
                </a14:m>
                <a:endParaRPr lang="en-US" i="1" dirty="0"/>
              </a:p>
              <a:p>
                <a:pPr marL="285750" indent="-285750">
                  <a:buFont typeface="Arial" panose="020B0604020202020204" pitchFamily="34" charset="0"/>
                  <a:buChar char="•"/>
                </a:pPr>
                <a:r>
                  <a:rPr lang="en-US" dirty="0"/>
                  <a:t>Rises with </a:t>
                </a:r>
                <a14:m>
                  <m:oMath xmlns:m="http://schemas.openxmlformats.org/officeDocument/2006/math">
                    <m:acc>
                      <m:accPr>
                        <m:chr m:val="̅"/>
                        <m:ctrlPr>
                          <a:rPr lang="en-US" i="1" dirty="0">
                            <a:latin typeface="Cambria Math" panose="02040503050406030204" pitchFamily="18" charset="0"/>
                          </a:rPr>
                        </m:ctrlPr>
                      </m:accPr>
                      <m:e>
                        <m:r>
                          <a:rPr lang="en-US" i="1" dirty="0">
                            <a:latin typeface="Cambria Math" panose="02040503050406030204" pitchFamily="18" charset="0"/>
                          </a:rPr>
                          <m:t>𝑃</m:t>
                        </m:r>
                      </m:e>
                    </m:acc>
                  </m:oMath>
                </a14:m>
                <a:endParaRPr lang="en-US" dirty="0"/>
              </a:p>
            </p:txBody>
          </p:sp>
        </mc:Choice>
        <mc:Fallback>
          <p:sp>
            <p:nvSpPr>
              <p:cNvPr id="7" name="TextBox 6">
                <a:extLst>
                  <a:ext uri="{FF2B5EF4-FFF2-40B4-BE49-F238E27FC236}">
                    <a16:creationId xmlns:a16="http://schemas.microsoft.com/office/drawing/2014/main" id="{EDBD0C68-99B9-7C9B-1BEC-C73438ED67E5}"/>
                  </a:ext>
                </a:extLst>
              </p:cNvPr>
              <p:cNvSpPr txBox="1">
                <a:spLocks noRot="1" noChangeAspect="1" noMove="1" noResize="1" noEditPoints="1" noAdjustHandles="1" noChangeArrowheads="1" noChangeShapeType="1" noTextEdit="1"/>
              </p:cNvSpPr>
              <p:nvPr/>
            </p:nvSpPr>
            <p:spPr>
              <a:xfrm>
                <a:off x="6705600" y="2440601"/>
                <a:ext cx="1981200" cy="923330"/>
              </a:xfrm>
              <a:prstGeom prst="rect">
                <a:avLst/>
              </a:prstGeom>
              <a:blipFill>
                <a:blip r:embed="rId4"/>
                <a:stretch>
                  <a:fillRect l="-1899" t="-1333" r="-633" b="-9333"/>
                </a:stretch>
              </a:blipFill>
              <a:ln>
                <a:solidFill>
                  <a:schemeClr val="tx1"/>
                </a:solidFill>
              </a:ln>
            </p:spPr>
            <p:txBody>
              <a:bodyPr/>
              <a:lstStyle/>
              <a:p>
                <a:r>
                  <a:rPr lang="en-US">
                    <a:noFill/>
                  </a:rPr>
                  <a:t> </a:t>
                </a:r>
              </a:p>
            </p:txBody>
          </p:sp>
        </mc:Fallback>
      </mc:AlternateContent>
      <p:sp>
        <p:nvSpPr>
          <p:cNvPr id="8" name="TextBox 7">
            <a:extLst>
              <a:ext uri="{FF2B5EF4-FFF2-40B4-BE49-F238E27FC236}">
                <a16:creationId xmlns:a16="http://schemas.microsoft.com/office/drawing/2014/main" id="{F6DB2398-A1C6-E835-58ED-F0ECCF3221FA}"/>
              </a:ext>
            </a:extLst>
          </p:cNvPr>
          <p:cNvSpPr txBox="1"/>
          <p:nvPr/>
        </p:nvSpPr>
        <p:spPr>
          <a:xfrm>
            <a:off x="5928154" y="5449867"/>
            <a:ext cx="3025346" cy="923330"/>
          </a:xfrm>
          <a:prstGeom prst="rect">
            <a:avLst/>
          </a:prstGeom>
          <a:noFill/>
          <a:ln>
            <a:solidFill>
              <a:schemeClr val="tx1"/>
            </a:solidFill>
          </a:ln>
        </p:spPr>
        <p:txBody>
          <a:bodyPr wrap="square" rtlCol="0">
            <a:spAutoFit/>
          </a:bodyPr>
          <a:lstStyle/>
          <a:p>
            <a:r>
              <a:rPr lang="en-US" dirty="0"/>
              <a:t>Supply = demand</a:t>
            </a:r>
          </a:p>
          <a:p>
            <a:r>
              <a:rPr lang="en-US" dirty="0"/>
              <a:t>All firms charge same price and make zero profit</a:t>
            </a:r>
          </a:p>
        </p:txBody>
      </p:sp>
    </p:spTree>
    <p:extLst>
      <p:ext uri="{BB962C8B-B14F-4D97-AF65-F5344CB8AC3E}">
        <p14:creationId xmlns:p14="http://schemas.microsoft.com/office/powerpoint/2010/main" val="656557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6"/>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7"/>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P spid="6" grpId="0" animBg="1"/>
      <p:bldP spid="7" grpId="0" animBg="1"/>
      <p:bldP spid="8" grpId="0" animBg="1"/>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23" name="TextBox 22"/>
              <p:cNvSpPr txBox="1"/>
              <p:nvPr/>
            </p:nvSpPr>
            <p:spPr>
              <a:xfrm>
                <a:off x="7239000" y="3657600"/>
                <a:ext cx="1752600" cy="369332"/>
              </a:xfrm>
              <a:prstGeom prst="rect">
                <a:avLst/>
              </a:prstGeom>
              <a:solidFill>
                <a:srgbClr val="FFFFFF"/>
              </a:solidFill>
            </p:spPr>
            <p:txBody>
              <a:bodyPr wrap="square" rtlCol="0">
                <a:spAutoFit/>
              </a:bodyPr>
              <a:lstStyle/>
              <a:p>
                <a:pPr marL="0" lvl="1"/>
                <a:r>
                  <a:rPr lang="en-US" dirty="0"/>
                  <a:t>PP: </a:t>
                </a:r>
                <a14:m>
                  <m:oMath xmlns:m="http://schemas.openxmlformats.org/officeDocument/2006/math">
                    <m:r>
                      <a:rPr lang="en-US" i="1" dirty="0" smtClean="0">
                        <a:latin typeface="Cambria Math" panose="02040503050406030204" pitchFamily="18" charset="0"/>
                      </a:rPr>
                      <m:t>(1/</m:t>
                    </m:r>
                    <m:r>
                      <a:rPr lang="en-US" i="1" dirty="0" err="1">
                        <a:latin typeface="Cambria Math" panose="02040503050406030204" pitchFamily="18" charset="0"/>
                      </a:rPr>
                      <m:t>𝑏𝑛</m:t>
                    </m:r>
                    <m:r>
                      <a:rPr lang="en-US" i="1" dirty="0">
                        <a:latin typeface="Cambria Math" panose="02040503050406030204" pitchFamily="18" charset="0"/>
                      </a:rPr>
                      <m:t>)+</m:t>
                    </m:r>
                    <m:r>
                      <a:rPr lang="en-US" i="1" dirty="0">
                        <a:latin typeface="Cambria Math" panose="02040503050406030204" pitchFamily="18" charset="0"/>
                      </a:rPr>
                      <m:t>𝑐</m:t>
                    </m:r>
                    <m:r>
                      <a:rPr lang="en-US" i="1" dirty="0">
                        <a:latin typeface="Cambria Math" panose="02040503050406030204" pitchFamily="18" charset="0"/>
                      </a:rPr>
                      <m:t> </m:t>
                    </m:r>
                  </m:oMath>
                </a14:m>
                <a:endParaRPr lang="en-US" baseline="30000" dirty="0"/>
              </a:p>
            </p:txBody>
          </p:sp>
        </mc:Choice>
        <mc:Fallback xmlns="">
          <p:sp>
            <p:nvSpPr>
              <p:cNvPr id="23" name="TextBox 22"/>
              <p:cNvSpPr txBox="1">
                <a:spLocks noRot="1" noChangeAspect="1" noMove="1" noResize="1" noEditPoints="1" noAdjustHandles="1" noChangeArrowheads="1" noChangeShapeType="1" noTextEdit="1"/>
              </p:cNvSpPr>
              <p:nvPr/>
            </p:nvSpPr>
            <p:spPr>
              <a:xfrm>
                <a:off x="7239000" y="3657600"/>
                <a:ext cx="1752600" cy="369332"/>
              </a:xfrm>
              <a:prstGeom prst="rect">
                <a:avLst/>
              </a:prstGeom>
              <a:blipFill>
                <a:blip r:embed="rId2"/>
                <a:stretch>
                  <a:fillRect l="-2878" t="-6897" b="-24138"/>
                </a:stretch>
              </a:blipFill>
            </p:spPr>
            <p:txBody>
              <a:bodyPr/>
              <a:lstStyle/>
              <a:p>
                <a:r>
                  <a:rPr lang="en-US">
                    <a:noFill/>
                  </a:rPr>
                  <a:t> </a:t>
                </a:r>
              </a:p>
            </p:txBody>
          </p:sp>
        </mc:Fallback>
      </mc:AlternateContent>
      <p:sp>
        <p:nvSpPr>
          <p:cNvPr id="2" name="Title 1"/>
          <p:cNvSpPr>
            <a:spLocks noGrp="1"/>
          </p:cNvSpPr>
          <p:nvPr>
            <p:ph type="title"/>
          </p:nvPr>
        </p:nvSpPr>
        <p:spPr/>
        <p:txBody>
          <a:bodyPr/>
          <a:lstStyle/>
          <a:p>
            <a:r>
              <a:rPr lang="en-US" dirty="0"/>
              <a:t>Monopolistic Competition</a:t>
            </a:r>
          </a:p>
        </p:txBody>
      </p:sp>
      <mc:AlternateContent xmlns:mc="http://schemas.openxmlformats.org/markup-compatibility/2006" xmlns:a14="http://schemas.microsoft.com/office/drawing/2010/main">
        <mc:Choice Requires="a14">
          <p:sp>
            <p:nvSpPr>
              <p:cNvPr id="3" name="Content Placeholder 2"/>
              <p:cNvSpPr>
                <a:spLocks noGrp="1"/>
              </p:cNvSpPr>
              <p:nvPr>
                <p:ph idx="1"/>
              </p:nvPr>
            </p:nvSpPr>
            <p:spPr>
              <a:xfrm>
                <a:off x="457200" y="1600200"/>
                <a:ext cx="3793067" cy="4525963"/>
              </a:xfrm>
            </p:spPr>
            <p:txBody>
              <a:bodyPr/>
              <a:lstStyle/>
              <a:p>
                <a:r>
                  <a:rPr lang="en-US" dirty="0"/>
                  <a:t>Conditions:</a:t>
                </a:r>
              </a:p>
              <a:p>
                <a:pPr lvl="1"/>
                <a:r>
                  <a:rPr lang="en-US" dirty="0"/>
                  <a:t>CC Curve:</a:t>
                </a:r>
              </a:p>
              <a:p>
                <a:pPr marL="457200" lvl="1" indent="0">
                  <a:buNone/>
                </a:pPr>
                <a:r>
                  <a:rPr lang="en-US" dirty="0"/>
                  <a:t>	Average cost:  </a:t>
                </a:r>
              </a:p>
              <a:p>
                <a:pPr marL="457200" lvl="1" indent="0">
                  <a:buNone/>
                </a:pPr>
                <a:r>
                  <a:rPr lang="en-US" dirty="0"/>
                  <a:t>	</a:t>
                </a:r>
                <a14:m>
                  <m:oMath xmlns:m="http://schemas.openxmlformats.org/officeDocument/2006/math">
                    <m:r>
                      <a:rPr lang="en-US" i="1" dirty="0" smtClean="0">
                        <a:latin typeface="Cambria Math" panose="02040503050406030204" pitchFamily="18" charset="0"/>
                      </a:rPr>
                      <m:t>𝐴𝐶</m:t>
                    </m:r>
                    <m:r>
                      <a:rPr lang="en-US" i="1" dirty="0" smtClean="0">
                        <a:latin typeface="Cambria Math" panose="02040503050406030204" pitchFamily="18" charset="0"/>
                      </a:rPr>
                      <m:t> =</m:t>
                    </m:r>
                    <m:r>
                      <a:rPr lang="en-US" i="1" dirty="0" smtClean="0">
                        <a:latin typeface="Cambria Math" panose="02040503050406030204" pitchFamily="18" charset="0"/>
                      </a:rPr>
                      <m:t>𝑛</m:t>
                    </m:r>
                    <m:d>
                      <m:dPr>
                        <m:ctrlPr>
                          <a:rPr lang="en-US" i="1" dirty="0" smtClean="0">
                            <a:latin typeface="Cambria Math" panose="02040503050406030204" pitchFamily="18" charset="0"/>
                          </a:rPr>
                        </m:ctrlPr>
                      </m:dPr>
                      <m:e>
                        <m:f>
                          <m:fPr>
                            <m:ctrlPr>
                              <a:rPr lang="en-US" i="1" dirty="0" smtClean="0">
                                <a:latin typeface="Cambria Math" panose="02040503050406030204" pitchFamily="18" charset="0"/>
                              </a:rPr>
                            </m:ctrlPr>
                          </m:fPr>
                          <m:num>
                            <m:r>
                              <a:rPr lang="en-US" i="1" dirty="0" smtClean="0">
                                <a:latin typeface="Cambria Math" panose="02040503050406030204" pitchFamily="18" charset="0"/>
                              </a:rPr>
                              <m:t>𝐹</m:t>
                            </m:r>
                          </m:num>
                          <m:den>
                            <m:r>
                              <a:rPr lang="en-US" i="1" dirty="0" smtClean="0">
                                <a:latin typeface="Cambria Math" panose="02040503050406030204" pitchFamily="18" charset="0"/>
                              </a:rPr>
                              <m:t>𝑆</m:t>
                            </m:r>
                          </m:den>
                        </m:f>
                      </m:e>
                    </m:d>
                    <m:r>
                      <a:rPr lang="en-US" b="0" i="1" dirty="0" smtClean="0">
                        <a:latin typeface="Cambria Math" panose="02040503050406030204" pitchFamily="18" charset="0"/>
                      </a:rPr>
                      <m:t>+</m:t>
                    </m:r>
                    <m:r>
                      <a:rPr lang="en-US" i="1" dirty="0" smtClean="0">
                        <a:latin typeface="Cambria Math" panose="02040503050406030204" pitchFamily="18" charset="0"/>
                      </a:rPr>
                      <m:t>𝑐</m:t>
                    </m:r>
                  </m:oMath>
                </a14:m>
                <a:endParaRPr lang="en-US" dirty="0"/>
              </a:p>
              <a:p>
                <a:pPr lvl="1"/>
                <a:r>
                  <a:rPr lang="en-US" dirty="0"/>
                  <a:t>PP Curve:</a:t>
                </a:r>
              </a:p>
              <a:p>
                <a:pPr marL="457200" lvl="1" indent="0">
                  <a:buNone/>
                </a:pPr>
                <a:r>
                  <a:rPr lang="en-US" dirty="0"/>
                  <a:t>	Monopoly price:  </a:t>
                </a:r>
              </a:p>
              <a:p>
                <a:pPr marL="457200" lvl="1" indent="0">
                  <a:buNone/>
                </a:pPr>
                <a:r>
                  <a:rPr lang="en-US" dirty="0"/>
                  <a:t>	</a:t>
                </a:r>
                <a14:m>
                  <m:oMath xmlns:m="http://schemas.openxmlformats.org/officeDocument/2006/math">
                    <m:r>
                      <a:rPr lang="en-US" i="1" dirty="0" smtClean="0">
                        <a:latin typeface="Cambria Math" panose="02040503050406030204" pitchFamily="18" charset="0"/>
                      </a:rPr>
                      <m:t>𝑃</m:t>
                    </m:r>
                    <m:r>
                      <a:rPr lang="en-US" i="1" dirty="0" smtClean="0">
                        <a:latin typeface="Cambria Math" panose="02040503050406030204" pitchFamily="18" charset="0"/>
                      </a:rPr>
                      <m:t>=(1/</m:t>
                    </m:r>
                    <m:r>
                      <a:rPr lang="en-US" i="1" dirty="0" err="1">
                        <a:latin typeface="Cambria Math" panose="02040503050406030204" pitchFamily="18" charset="0"/>
                      </a:rPr>
                      <m:t>𝑏𝑛</m:t>
                    </m:r>
                    <m:r>
                      <a:rPr lang="en-US" i="1" dirty="0">
                        <a:latin typeface="Cambria Math" panose="02040503050406030204" pitchFamily="18" charset="0"/>
                      </a:rPr>
                      <m:t>)+</m:t>
                    </m:r>
                    <m:r>
                      <a:rPr lang="en-US" i="1" dirty="0">
                        <a:latin typeface="Cambria Math" panose="02040503050406030204" pitchFamily="18" charset="0"/>
                      </a:rPr>
                      <m:t>𝑐</m:t>
                    </m:r>
                  </m:oMath>
                </a14:m>
                <a:endParaRPr lang="en-US" dirty="0"/>
              </a:p>
              <a:p>
                <a:pPr lvl="1"/>
                <a:r>
                  <a:rPr lang="en-US" dirty="0"/>
                  <a:t>Equilibrium:  </a:t>
                </a:r>
              </a:p>
              <a:p>
                <a:pPr marL="457200" lvl="1" indent="0">
                  <a:buNone/>
                </a:pPr>
                <a:r>
                  <a:rPr lang="en-US" dirty="0"/>
                  <a:t>	</a:t>
                </a:r>
                <a14:m>
                  <m:oMath xmlns:m="http://schemas.openxmlformats.org/officeDocument/2006/math">
                    <m:r>
                      <a:rPr lang="en-US" i="1" dirty="0" smtClean="0">
                        <a:latin typeface="Cambria Math" panose="02040503050406030204" pitchFamily="18" charset="0"/>
                      </a:rPr>
                      <m:t>𝑃</m:t>
                    </m:r>
                    <m:r>
                      <a:rPr lang="en-US" i="1" dirty="0" smtClean="0">
                        <a:latin typeface="Cambria Math" panose="02040503050406030204" pitchFamily="18" charset="0"/>
                      </a:rPr>
                      <m:t>=</m:t>
                    </m:r>
                    <m:r>
                      <a:rPr lang="en-US" i="1" dirty="0" smtClean="0">
                        <a:latin typeface="Cambria Math" panose="02040503050406030204" pitchFamily="18" charset="0"/>
                      </a:rPr>
                      <m:t>𝐴𝐶</m:t>
                    </m:r>
                  </m:oMath>
                </a14:m>
                <a:endParaRPr lang="en-US" dirty="0"/>
              </a:p>
              <a:p>
                <a:endParaRPr lang="en-US" dirty="0"/>
              </a:p>
              <a:p>
                <a:pPr lvl="2"/>
                <a:endParaRPr lang="en-US" dirty="0"/>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xfrm>
                <a:off x="457200" y="1600200"/>
                <a:ext cx="3793067" cy="4525963"/>
              </a:xfrm>
              <a:blipFill>
                <a:blip r:embed="rId3"/>
                <a:stretch>
                  <a:fillRect l="-4013" t="-1681" r="-4013" b="-8964"/>
                </a:stretch>
              </a:blipFill>
            </p:spPr>
            <p:txBody>
              <a:bodyPr/>
              <a:lstStyle/>
              <a:p>
                <a:r>
                  <a:rPr lang="en-US">
                    <a:noFill/>
                  </a:rPr>
                  <a:t> </a:t>
                </a:r>
              </a:p>
            </p:txBody>
          </p:sp>
        </mc:Fallback>
      </mc:AlternateContent>
      <p:sp>
        <p:nvSpPr>
          <p:cNvPr id="4" name="Footer Placeholder 3"/>
          <p:cNvSpPr>
            <a:spLocks noGrp="1"/>
          </p:cNvSpPr>
          <p:nvPr>
            <p:ph type="ftr" sz="quarter" idx="11"/>
          </p:nvPr>
        </p:nvSpPr>
        <p:spPr/>
        <p:txBody>
          <a:bodyPr/>
          <a:lstStyle/>
          <a:p>
            <a:pPr>
              <a:defRPr/>
            </a:pPr>
            <a:r>
              <a:rPr lang="en-US"/>
              <a:t>Class 18:  Scale Economies and Imperfect Competition</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22</a:t>
            </a:fld>
            <a:endParaRPr lang="en-US"/>
          </a:p>
        </p:txBody>
      </p:sp>
      <p:cxnSp>
        <p:nvCxnSpPr>
          <p:cNvPr id="6" name="Straight Connector 5"/>
          <p:cNvCxnSpPr/>
          <p:nvPr/>
        </p:nvCxnSpPr>
        <p:spPr>
          <a:xfrm flipV="1">
            <a:off x="5257800" y="5105400"/>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7" name="Straight Connector 6"/>
          <p:cNvCxnSpPr/>
          <p:nvPr/>
        </p:nvCxnSpPr>
        <p:spPr>
          <a:xfrm flipV="1">
            <a:off x="5257800" y="1752600"/>
            <a:ext cx="0" cy="3352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mc:AlternateContent xmlns:mc="http://schemas.openxmlformats.org/markup-compatibility/2006" xmlns:a14="http://schemas.microsoft.com/office/drawing/2010/main">
        <mc:Choice Requires="a14">
          <p:sp>
            <p:nvSpPr>
              <p:cNvPr id="8" name="TextBox 7"/>
              <p:cNvSpPr txBox="1"/>
              <p:nvPr/>
            </p:nvSpPr>
            <p:spPr>
              <a:xfrm>
                <a:off x="4538133" y="1600200"/>
                <a:ext cx="795867" cy="369332"/>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US" i="1" dirty="0" smtClean="0">
                          <a:latin typeface="Cambria Math" panose="02040503050406030204" pitchFamily="18" charset="0"/>
                        </a:rPr>
                        <m:t>𝑃</m:t>
                      </m:r>
                      <m:r>
                        <a:rPr lang="en-US" i="1" dirty="0" smtClean="0">
                          <a:latin typeface="Cambria Math" panose="02040503050406030204" pitchFamily="18" charset="0"/>
                        </a:rPr>
                        <m:t>, </m:t>
                      </m:r>
                      <m:r>
                        <a:rPr lang="en-US" i="1" dirty="0" smtClean="0">
                          <a:latin typeface="Cambria Math" panose="02040503050406030204" pitchFamily="18" charset="0"/>
                        </a:rPr>
                        <m:t>𝐴𝐶</m:t>
                      </m:r>
                    </m:oMath>
                  </m:oMathPara>
                </a14:m>
                <a:endParaRPr lang="en-US" baseline="30000" dirty="0"/>
              </a:p>
            </p:txBody>
          </p:sp>
        </mc:Choice>
        <mc:Fallback xmlns="">
          <p:sp>
            <p:nvSpPr>
              <p:cNvPr id="8" name="TextBox 7"/>
              <p:cNvSpPr txBox="1">
                <a:spLocks noRot="1" noChangeAspect="1" noMove="1" noResize="1" noEditPoints="1" noAdjustHandles="1" noChangeArrowheads="1" noChangeShapeType="1" noTextEdit="1"/>
              </p:cNvSpPr>
              <p:nvPr/>
            </p:nvSpPr>
            <p:spPr>
              <a:xfrm>
                <a:off x="4538133" y="1600200"/>
                <a:ext cx="795867" cy="369332"/>
              </a:xfrm>
              <a:prstGeom prst="rect">
                <a:avLst/>
              </a:prstGeom>
              <a:blipFill>
                <a:blip r:embed="rId4"/>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9" name="TextBox 8"/>
              <p:cNvSpPr txBox="1"/>
              <p:nvPr/>
            </p:nvSpPr>
            <p:spPr>
              <a:xfrm>
                <a:off x="8153400" y="5029200"/>
                <a:ext cx="381000" cy="369332"/>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US" i="1" dirty="0" smtClean="0">
                          <a:latin typeface="Cambria Math" panose="02040503050406030204" pitchFamily="18" charset="0"/>
                        </a:rPr>
                        <m:t>𝑛</m:t>
                      </m:r>
                    </m:oMath>
                  </m:oMathPara>
                </a14:m>
                <a:endParaRPr lang="en-US" baseline="30000" dirty="0"/>
              </a:p>
            </p:txBody>
          </p:sp>
        </mc:Choice>
        <mc:Fallback xmlns="">
          <p:sp>
            <p:nvSpPr>
              <p:cNvPr id="9" name="TextBox 8"/>
              <p:cNvSpPr txBox="1">
                <a:spLocks noRot="1" noChangeAspect="1" noMove="1" noResize="1" noEditPoints="1" noAdjustHandles="1" noChangeArrowheads="1" noChangeShapeType="1" noTextEdit="1"/>
              </p:cNvSpPr>
              <p:nvPr/>
            </p:nvSpPr>
            <p:spPr>
              <a:xfrm>
                <a:off x="8153400" y="5029200"/>
                <a:ext cx="381000" cy="369332"/>
              </a:xfrm>
              <a:prstGeom prst="rect">
                <a:avLst/>
              </a:prstGeom>
              <a:blipFill>
                <a:blip r:embed="rId5"/>
                <a:stretch>
                  <a:fillRect/>
                </a:stretch>
              </a:blipFill>
            </p:spPr>
            <p:txBody>
              <a:bodyPr/>
              <a:lstStyle/>
              <a:p>
                <a:r>
                  <a:rPr lang="en-US">
                    <a:noFill/>
                  </a:rPr>
                  <a:t> </a:t>
                </a:r>
              </a:p>
            </p:txBody>
          </p:sp>
        </mc:Fallback>
      </mc:AlternateContent>
      <p:cxnSp>
        <p:nvCxnSpPr>
          <p:cNvPr id="10" name="Straight Connector 9"/>
          <p:cNvCxnSpPr/>
          <p:nvPr/>
        </p:nvCxnSpPr>
        <p:spPr>
          <a:xfrm flipH="1">
            <a:off x="5257800" y="2209800"/>
            <a:ext cx="2438400" cy="22860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26" name="TextBox 25"/>
          <p:cNvSpPr txBox="1"/>
          <p:nvPr/>
        </p:nvSpPr>
        <p:spPr>
          <a:xfrm>
            <a:off x="6229350" y="3000375"/>
            <a:ext cx="533400" cy="369332"/>
          </a:xfrm>
          <a:prstGeom prst="rect">
            <a:avLst/>
          </a:prstGeom>
          <a:noFill/>
        </p:spPr>
        <p:txBody>
          <a:bodyPr wrap="square" rtlCol="0">
            <a:spAutoFit/>
          </a:bodyPr>
          <a:lstStyle/>
          <a:p>
            <a:r>
              <a:rPr lang="en-US" dirty="0"/>
              <a:t>E</a:t>
            </a:r>
            <a:endParaRPr lang="en-US" baseline="30000" dirty="0"/>
          </a:p>
        </p:txBody>
      </p:sp>
      <p:sp>
        <p:nvSpPr>
          <p:cNvPr id="27" name="Freeform 26"/>
          <p:cNvSpPr/>
          <p:nvPr/>
        </p:nvSpPr>
        <p:spPr>
          <a:xfrm>
            <a:off x="5401733" y="1828800"/>
            <a:ext cx="2844800" cy="2446867"/>
          </a:xfrm>
          <a:custGeom>
            <a:avLst/>
            <a:gdLst>
              <a:gd name="connsiteX0" fmla="*/ 0 w 2794000"/>
              <a:gd name="connsiteY0" fmla="*/ 0 h 2074334"/>
              <a:gd name="connsiteX1" fmla="*/ 1786467 w 2794000"/>
              <a:gd name="connsiteY1" fmla="*/ 1752600 h 2074334"/>
              <a:gd name="connsiteX2" fmla="*/ 2362200 w 2794000"/>
              <a:gd name="connsiteY2" fmla="*/ 1981200 h 2074334"/>
              <a:gd name="connsiteX3" fmla="*/ 2794000 w 2794000"/>
              <a:gd name="connsiteY3" fmla="*/ 2074334 h 2074334"/>
              <a:gd name="connsiteX4" fmla="*/ 2794000 w 2794000"/>
              <a:gd name="connsiteY4" fmla="*/ 2074334 h 2074334"/>
              <a:gd name="connsiteX0" fmla="*/ 0 w 2794000"/>
              <a:gd name="connsiteY0" fmla="*/ 0 h 2074334"/>
              <a:gd name="connsiteX1" fmla="*/ 1786467 w 2794000"/>
              <a:gd name="connsiteY1" fmla="*/ 1752600 h 2074334"/>
              <a:gd name="connsiteX2" fmla="*/ 2362200 w 2794000"/>
              <a:gd name="connsiteY2" fmla="*/ 1981200 h 2074334"/>
              <a:gd name="connsiteX3" fmla="*/ 2794000 w 2794000"/>
              <a:gd name="connsiteY3" fmla="*/ 2074334 h 2074334"/>
              <a:gd name="connsiteX4" fmla="*/ 2794000 w 2794000"/>
              <a:gd name="connsiteY4" fmla="*/ 2074334 h 2074334"/>
              <a:gd name="connsiteX0" fmla="*/ 0 w 2794000"/>
              <a:gd name="connsiteY0" fmla="*/ 0 h 2074334"/>
              <a:gd name="connsiteX1" fmla="*/ 1786467 w 2794000"/>
              <a:gd name="connsiteY1" fmla="*/ 1752600 h 2074334"/>
              <a:gd name="connsiteX2" fmla="*/ 2362200 w 2794000"/>
              <a:gd name="connsiteY2" fmla="*/ 1981200 h 2074334"/>
              <a:gd name="connsiteX3" fmla="*/ 2794000 w 2794000"/>
              <a:gd name="connsiteY3" fmla="*/ 2074334 h 2074334"/>
              <a:gd name="connsiteX4" fmla="*/ 2794000 w 2794000"/>
              <a:gd name="connsiteY4" fmla="*/ 2074334 h 2074334"/>
              <a:gd name="connsiteX0" fmla="*/ 0 w 2794000"/>
              <a:gd name="connsiteY0" fmla="*/ 0 h 2074334"/>
              <a:gd name="connsiteX1" fmla="*/ 1786467 w 2794000"/>
              <a:gd name="connsiteY1" fmla="*/ 1752600 h 2074334"/>
              <a:gd name="connsiteX2" fmla="*/ 2362200 w 2794000"/>
              <a:gd name="connsiteY2" fmla="*/ 1981200 h 2074334"/>
              <a:gd name="connsiteX3" fmla="*/ 2794000 w 2794000"/>
              <a:gd name="connsiteY3" fmla="*/ 2074334 h 2074334"/>
              <a:gd name="connsiteX4" fmla="*/ 2794000 w 2794000"/>
              <a:gd name="connsiteY4" fmla="*/ 2074334 h 2074334"/>
              <a:gd name="connsiteX0" fmla="*/ 0 w 2844800"/>
              <a:gd name="connsiteY0" fmla="*/ 0 h 1659467"/>
              <a:gd name="connsiteX1" fmla="*/ 1837267 w 2844800"/>
              <a:gd name="connsiteY1" fmla="*/ 1337733 h 1659467"/>
              <a:gd name="connsiteX2" fmla="*/ 2413000 w 2844800"/>
              <a:gd name="connsiteY2" fmla="*/ 1566333 h 1659467"/>
              <a:gd name="connsiteX3" fmla="*/ 2844800 w 2844800"/>
              <a:gd name="connsiteY3" fmla="*/ 1659467 h 1659467"/>
              <a:gd name="connsiteX4" fmla="*/ 2844800 w 2844800"/>
              <a:gd name="connsiteY4" fmla="*/ 1659467 h 1659467"/>
              <a:gd name="connsiteX0" fmla="*/ 0 w 2844800"/>
              <a:gd name="connsiteY0" fmla="*/ 0 h 1659467"/>
              <a:gd name="connsiteX1" fmla="*/ 1837267 w 2844800"/>
              <a:gd name="connsiteY1" fmla="*/ 1337733 h 1659467"/>
              <a:gd name="connsiteX2" fmla="*/ 2413000 w 2844800"/>
              <a:gd name="connsiteY2" fmla="*/ 1566333 h 1659467"/>
              <a:gd name="connsiteX3" fmla="*/ 2844800 w 2844800"/>
              <a:gd name="connsiteY3" fmla="*/ 1659467 h 1659467"/>
              <a:gd name="connsiteX4" fmla="*/ 2844800 w 2844800"/>
              <a:gd name="connsiteY4" fmla="*/ 1659467 h 1659467"/>
              <a:gd name="connsiteX0" fmla="*/ 0 w 2844800"/>
              <a:gd name="connsiteY0" fmla="*/ 0 h 1659467"/>
              <a:gd name="connsiteX1" fmla="*/ 1837267 w 2844800"/>
              <a:gd name="connsiteY1" fmla="*/ 1337733 h 1659467"/>
              <a:gd name="connsiteX2" fmla="*/ 2413000 w 2844800"/>
              <a:gd name="connsiteY2" fmla="*/ 1566333 h 1659467"/>
              <a:gd name="connsiteX3" fmla="*/ 2844800 w 2844800"/>
              <a:gd name="connsiteY3" fmla="*/ 1659467 h 1659467"/>
              <a:gd name="connsiteX4" fmla="*/ 2844800 w 2844800"/>
              <a:gd name="connsiteY4" fmla="*/ 1659467 h 1659467"/>
              <a:gd name="connsiteX0" fmla="*/ 0 w 2844800"/>
              <a:gd name="connsiteY0" fmla="*/ 0 h 1659467"/>
              <a:gd name="connsiteX1" fmla="*/ 1837267 w 2844800"/>
              <a:gd name="connsiteY1" fmla="*/ 1337733 h 1659467"/>
              <a:gd name="connsiteX2" fmla="*/ 2413000 w 2844800"/>
              <a:gd name="connsiteY2" fmla="*/ 1566333 h 1659467"/>
              <a:gd name="connsiteX3" fmla="*/ 2844800 w 2844800"/>
              <a:gd name="connsiteY3" fmla="*/ 1659467 h 1659467"/>
              <a:gd name="connsiteX4" fmla="*/ 2844800 w 2844800"/>
              <a:gd name="connsiteY4" fmla="*/ 1659467 h 1659467"/>
              <a:gd name="connsiteX0" fmla="*/ 0 w 2844800"/>
              <a:gd name="connsiteY0" fmla="*/ 0 h 1659467"/>
              <a:gd name="connsiteX1" fmla="*/ 1837267 w 2844800"/>
              <a:gd name="connsiteY1" fmla="*/ 1337733 h 1659467"/>
              <a:gd name="connsiteX2" fmla="*/ 2413000 w 2844800"/>
              <a:gd name="connsiteY2" fmla="*/ 1566333 h 1659467"/>
              <a:gd name="connsiteX3" fmla="*/ 2844800 w 2844800"/>
              <a:gd name="connsiteY3" fmla="*/ 1659467 h 1659467"/>
              <a:gd name="connsiteX4" fmla="*/ 2844800 w 2844800"/>
              <a:gd name="connsiteY4" fmla="*/ 1659467 h 1659467"/>
              <a:gd name="connsiteX0" fmla="*/ 0 w 2844800"/>
              <a:gd name="connsiteY0" fmla="*/ 0 h 1659467"/>
              <a:gd name="connsiteX1" fmla="*/ 990600 w 2844800"/>
              <a:gd name="connsiteY1" fmla="*/ 1096565 h 1659467"/>
              <a:gd name="connsiteX2" fmla="*/ 2413000 w 2844800"/>
              <a:gd name="connsiteY2" fmla="*/ 1566333 h 1659467"/>
              <a:gd name="connsiteX3" fmla="*/ 2844800 w 2844800"/>
              <a:gd name="connsiteY3" fmla="*/ 1659467 h 1659467"/>
              <a:gd name="connsiteX4" fmla="*/ 2844800 w 2844800"/>
              <a:gd name="connsiteY4" fmla="*/ 1659467 h 1659467"/>
              <a:gd name="connsiteX0" fmla="*/ 0 w 2844800"/>
              <a:gd name="connsiteY0" fmla="*/ 0 h 1659467"/>
              <a:gd name="connsiteX1" fmla="*/ 990600 w 2844800"/>
              <a:gd name="connsiteY1" fmla="*/ 1096565 h 1659467"/>
              <a:gd name="connsiteX2" fmla="*/ 2844800 w 2844800"/>
              <a:gd name="connsiteY2" fmla="*/ 1659467 h 1659467"/>
              <a:gd name="connsiteX3" fmla="*/ 2844800 w 2844800"/>
              <a:gd name="connsiteY3" fmla="*/ 1659467 h 1659467"/>
              <a:gd name="connsiteX0" fmla="*/ 0 w 2844800"/>
              <a:gd name="connsiteY0" fmla="*/ 0 h 1659467"/>
              <a:gd name="connsiteX1" fmla="*/ 990600 w 2844800"/>
              <a:gd name="connsiteY1" fmla="*/ 1096565 h 1659467"/>
              <a:gd name="connsiteX2" fmla="*/ 2844800 w 2844800"/>
              <a:gd name="connsiteY2" fmla="*/ 1659467 h 1659467"/>
              <a:gd name="connsiteX3" fmla="*/ 2844800 w 2844800"/>
              <a:gd name="connsiteY3" fmla="*/ 1659467 h 1659467"/>
              <a:gd name="connsiteX0" fmla="*/ 0 w 2844800"/>
              <a:gd name="connsiteY0" fmla="*/ 0 h 1659467"/>
              <a:gd name="connsiteX1" fmla="*/ 990600 w 2844800"/>
              <a:gd name="connsiteY1" fmla="*/ 1096565 h 1659467"/>
              <a:gd name="connsiteX2" fmla="*/ 2844800 w 2844800"/>
              <a:gd name="connsiteY2" fmla="*/ 1659467 h 1659467"/>
              <a:gd name="connsiteX3" fmla="*/ 2844800 w 2844800"/>
              <a:gd name="connsiteY3" fmla="*/ 1659467 h 1659467"/>
              <a:gd name="connsiteX0" fmla="*/ 0 w 2844800"/>
              <a:gd name="connsiteY0" fmla="*/ 0 h 1659467"/>
              <a:gd name="connsiteX1" fmla="*/ 996950 w 2844800"/>
              <a:gd name="connsiteY1" fmla="*/ 1087952 h 1659467"/>
              <a:gd name="connsiteX2" fmla="*/ 2844800 w 2844800"/>
              <a:gd name="connsiteY2" fmla="*/ 1659467 h 1659467"/>
              <a:gd name="connsiteX3" fmla="*/ 2844800 w 2844800"/>
              <a:gd name="connsiteY3" fmla="*/ 1659467 h 1659467"/>
              <a:gd name="connsiteX0" fmla="*/ 0 w 2844800"/>
              <a:gd name="connsiteY0" fmla="*/ 0 h 1659467"/>
              <a:gd name="connsiteX1" fmla="*/ 996950 w 2844800"/>
              <a:gd name="connsiteY1" fmla="*/ 1087952 h 1659467"/>
              <a:gd name="connsiteX2" fmla="*/ 2844800 w 2844800"/>
              <a:gd name="connsiteY2" fmla="*/ 1659467 h 1659467"/>
              <a:gd name="connsiteX3" fmla="*/ 2844800 w 2844800"/>
              <a:gd name="connsiteY3" fmla="*/ 1659467 h 1659467"/>
              <a:gd name="connsiteX0" fmla="*/ 0 w 2844800"/>
              <a:gd name="connsiteY0" fmla="*/ 0 h 1659467"/>
              <a:gd name="connsiteX1" fmla="*/ 996950 w 2844800"/>
              <a:gd name="connsiteY1" fmla="*/ 1087952 h 1659467"/>
              <a:gd name="connsiteX2" fmla="*/ 2844800 w 2844800"/>
              <a:gd name="connsiteY2" fmla="*/ 1659467 h 1659467"/>
              <a:gd name="connsiteX3" fmla="*/ 2844800 w 2844800"/>
              <a:gd name="connsiteY3" fmla="*/ 1659467 h 1659467"/>
            </a:gdLst>
            <a:ahLst/>
            <a:cxnLst>
              <a:cxn ang="0">
                <a:pos x="connsiteX0" y="connsiteY0"/>
              </a:cxn>
              <a:cxn ang="0">
                <a:pos x="connsiteX1" y="connsiteY1"/>
              </a:cxn>
              <a:cxn ang="0">
                <a:pos x="connsiteX2" y="connsiteY2"/>
              </a:cxn>
              <a:cxn ang="0">
                <a:pos x="connsiteX3" y="connsiteY3"/>
              </a:cxn>
            </a:cxnLst>
            <a:rect l="l" t="t" r="r" b="b"/>
            <a:pathLst>
              <a:path w="2844800" h="1659467">
                <a:moveTo>
                  <a:pt x="0" y="0"/>
                </a:moveTo>
                <a:cubicBezTo>
                  <a:pt x="269874" y="503741"/>
                  <a:pt x="522817" y="811374"/>
                  <a:pt x="996950" y="1087952"/>
                </a:cubicBezTo>
                <a:cubicBezTo>
                  <a:pt x="1471083" y="1364530"/>
                  <a:pt x="1978024" y="1506794"/>
                  <a:pt x="2844800" y="1659467"/>
                </a:cubicBezTo>
                <a:lnTo>
                  <a:pt x="2844800" y="1659467"/>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cxnSp>
        <p:nvCxnSpPr>
          <p:cNvPr id="29" name="Straight Connector 28"/>
          <p:cNvCxnSpPr/>
          <p:nvPr/>
        </p:nvCxnSpPr>
        <p:spPr>
          <a:xfrm flipV="1">
            <a:off x="5257800" y="4495800"/>
            <a:ext cx="2971800" cy="2"/>
          </a:xfrm>
          <a:prstGeom prst="line">
            <a:avLst/>
          </a:prstGeom>
          <a:ln>
            <a:solidFill>
              <a:schemeClr val="tx1"/>
            </a:solidFill>
            <a:prstDash val="dash"/>
          </a:ln>
          <a:effectLst/>
        </p:spPr>
        <p:style>
          <a:lnRef idx="2">
            <a:schemeClr val="accent1"/>
          </a:lnRef>
          <a:fillRef idx="0">
            <a:schemeClr val="accent1"/>
          </a:fillRef>
          <a:effectRef idx="1">
            <a:schemeClr val="accent1"/>
          </a:effectRef>
          <a:fontRef idx="minor">
            <a:schemeClr val="tx1"/>
          </a:fontRef>
        </p:style>
      </p:cxnSp>
      <mc:AlternateContent xmlns:mc="http://schemas.openxmlformats.org/markup-compatibility/2006" xmlns:a14="http://schemas.microsoft.com/office/drawing/2010/main">
        <mc:Choice Requires="a14">
          <p:sp>
            <p:nvSpPr>
              <p:cNvPr id="32" name="TextBox 31"/>
              <p:cNvSpPr txBox="1"/>
              <p:nvPr/>
            </p:nvSpPr>
            <p:spPr>
              <a:xfrm>
                <a:off x="7010400" y="1828800"/>
                <a:ext cx="2133600" cy="369332"/>
              </a:xfrm>
              <a:prstGeom prst="rect">
                <a:avLst/>
              </a:prstGeom>
              <a:noFill/>
            </p:spPr>
            <p:txBody>
              <a:bodyPr wrap="square" rtlCol="0">
                <a:spAutoFit/>
              </a:bodyPr>
              <a:lstStyle/>
              <a:p>
                <a:pPr marL="0" lvl="1"/>
                <a:r>
                  <a:rPr lang="en-US" dirty="0"/>
                  <a:t>CC:  </a:t>
                </a:r>
                <a14:m>
                  <m:oMath xmlns:m="http://schemas.openxmlformats.org/officeDocument/2006/math">
                    <m:r>
                      <a:rPr lang="en-US" i="1" dirty="0" smtClean="0">
                        <a:latin typeface="Cambria Math" panose="02040503050406030204" pitchFamily="18" charset="0"/>
                      </a:rPr>
                      <m:t>𝑛</m:t>
                    </m:r>
                    <m:r>
                      <a:rPr lang="en-US" i="1" dirty="0" smtClean="0">
                        <a:latin typeface="Cambria Math" panose="02040503050406030204" pitchFamily="18" charset="0"/>
                      </a:rPr>
                      <m:t>(</m:t>
                    </m:r>
                    <m:r>
                      <a:rPr lang="en-US" i="1" dirty="0" smtClean="0">
                        <a:latin typeface="Cambria Math" panose="02040503050406030204" pitchFamily="18" charset="0"/>
                      </a:rPr>
                      <m:t>𝐹</m:t>
                    </m:r>
                    <m:r>
                      <a:rPr lang="en-US" i="1" dirty="0" smtClean="0">
                        <a:latin typeface="Cambria Math" panose="02040503050406030204" pitchFamily="18" charset="0"/>
                      </a:rPr>
                      <m:t>/</m:t>
                    </m:r>
                    <m:r>
                      <a:rPr lang="en-US" i="1" dirty="0" smtClean="0">
                        <a:latin typeface="Cambria Math" panose="02040503050406030204" pitchFamily="18" charset="0"/>
                      </a:rPr>
                      <m:t>𝑆</m:t>
                    </m:r>
                    <m:r>
                      <a:rPr lang="en-US" i="1" dirty="0" smtClean="0">
                        <a:latin typeface="Cambria Math" panose="02040503050406030204" pitchFamily="18" charset="0"/>
                      </a:rPr>
                      <m:t>) +</m:t>
                    </m:r>
                    <m:r>
                      <a:rPr lang="en-US" i="1" dirty="0" smtClean="0">
                        <a:latin typeface="Cambria Math" panose="02040503050406030204" pitchFamily="18" charset="0"/>
                      </a:rPr>
                      <m:t>𝑐</m:t>
                    </m:r>
                  </m:oMath>
                </a14:m>
                <a:endParaRPr lang="en-US" dirty="0"/>
              </a:p>
            </p:txBody>
          </p:sp>
        </mc:Choice>
        <mc:Fallback xmlns="">
          <p:sp>
            <p:nvSpPr>
              <p:cNvPr id="32" name="TextBox 31"/>
              <p:cNvSpPr txBox="1">
                <a:spLocks noRot="1" noChangeAspect="1" noMove="1" noResize="1" noEditPoints="1" noAdjustHandles="1" noChangeArrowheads="1" noChangeShapeType="1" noTextEdit="1"/>
              </p:cNvSpPr>
              <p:nvPr/>
            </p:nvSpPr>
            <p:spPr>
              <a:xfrm>
                <a:off x="7010400" y="1828800"/>
                <a:ext cx="2133600" cy="369332"/>
              </a:xfrm>
              <a:prstGeom prst="rect">
                <a:avLst/>
              </a:prstGeom>
              <a:blipFill>
                <a:blip r:embed="rId6"/>
                <a:stretch>
                  <a:fillRect l="-2381" t="-6897" b="-24138"/>
                </a:stretch>
              </a:blipFill>
            </p:spPr>
            <p:txBody>
              <a:bodyPr/>
              <a:lstStyle/>
              <a:p>
                <a:r>
                  <a:rPr lang="en-US">
                    <a:noFill/>
                  </a:rPr>
                  <a:t> </a:t>
                </a:r>
              </a:p>
            </p:txBody>
          </p:sp>
        </mc:Fallback>
      </mc:AlternateContent>
      <p:cxnSp>
        <p:nvCxnSpPr>
          <p:cNvPr id="35" name="Straight Connector 34"/>
          <p:cNvCxnSpPr/>
          <p:nvPr/>
        </p:nvCxnSpPr>
        <p:spPr>
          <a:xfrm>
            <a:off x="7210425" y="2663825"/>
            <a:ext cx="333375" cy="3175"/>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38" name="Straight Connector 37"/>
          <p:cNvCxnSpPr/>
          <p:nvPr/>
        </p:nvCxnSpPr>
        <p:spPr>
          <a:xfrm>
            <a:off x="7543800" y="2362200"/>
            <a:ext cx="0" cy="304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mc:AlternateContent xmlns:mc="http://schemas.openxmlformats.org/markup-compatibility/2006" xmlns:a14="http://schemas.microsoft.com/office/drawing/2010/main">
        <mc:Choice Requires="a14">
          <p:sp>
            <p:nvSpPr>
              <p:cNvPr id="41" name="TextBox 40"/>
              <p:cNvSpPr txBox="1"/>
              <p:nvPr/>
            </p:nvSpPr>
            <p:spPr>
              <a:xfrm>
                <a:off x="7467600" y="2362200"/>
                <a:ext cx="609600" cy="369332"/>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US" i="1" dirty="0" smtClean="0">
                          <a:latin typeface="Cambria Math" panose="02040503050406030204" pitchFamily="18" charset="0"/>
                        </a:rPr>
                        <m:t>𝐹</m:t>
                      </m:r>
                      <m:r>
                        <a:rPr lang="en-US" i="1" dirty="0" smtClean="0">
                          <a:latin typeface="Cambria Math" panose="02040503050406030204" pitchFamily="18" charset="0"/>
                        </a:rPr>
                        <m:t>/</m:t>
                      </m:r>
                      <m:r>
                        <a:rPr lang="en-US" i="1" dirty="0" smtClean="0">
                          <a:latin typeface="Cambria Math" panose="02040503050406030204" pitchFamily="18" charset="0"/>
                        </a:rPr>
                        <m:t>𝑆</m:t>
                      </m:r>
                    </m:oMath>
                  </m:oMathPara>
                </a14:m>
                <a:endParaRPr lang="en-US" baseline="30000" dirty="0"/>
              </a:p>
            </p:txBody>
          </p:sp>
        </mc:Choice>
        <mc:Fallback xmlns="">
          <p:sp>
            <p:nvSpPr>
              <p:cNvPr id="41" name="TextBox 40"/>
              <p:cNvSpPr txBox="1">
                <a:spLocks noRot="1" noChangeAspect="1" noMove="1" noResize="1" noEditPoints="1" noAdjustHandles="1" noChangeArrowheads="1" noChangeShapeType="1" noTextEdit="1"/>
              </p:cNvSpPr>
              <p:nvPr/>
            </p:nvSpPr>
            <p:spPr>
              <a:xfrm>
                <a:off x="7467600" y="2362200"/>
                <a:ext cx="609600" cy="369332"/>
              </a:xfrm>
              <a:prstGeom prst="rect">
                <a:avLst/>
              </a:prstGeom>
              <a:blipFill>
                <a:blip r:embed="rId7"/>
                <a:stretch>
                  <a:fillRect b="-13333"/>
                </a:stretch>
              </a:blipFill>
            </p:spPr>
            <p:txBody>
              <a:bodyPr/>
              <a:lstStyle/>
              <a:p>
                <a:r>
                  <a:rPr lang="en-US">
                    <a:noFill/>
                  </a:rPr>
                  <a:t> </a:t>
                </a:r>
              </a:p>
            </p:txBody>
          </p:sp>
        </mc:Fallback>
      </mc:AlternateContent>
      <p:cxnSp>
        <p:nvCxnSpPr>
          <p:cNvPr id="42" name="Straight Connector 41"/>
          <p:cNvCxnSpPr/>
          <p:nvPr/>
        </p:nvCxnSpPr>
        <p:spPr>
          <a:xfrm flipV="1">
            <a:off x="6400800" y="3429000"/>
            <a:ext cx="0" cy="1676400"/>
          </a:xfrm>
          <a:prstGeom prst="line">
            <a:avLst/>
          </a:prstGeom>
          <a:ln>
            <a:solidFill>
              <a:schemeClr val="tx1"/>
            </a:solidFill>
            <a:prstDash val="dash"/>
          </a:ln>
          <a:effectLst/>
        </p:spPr>
        <p:style>
          <a:lnRef idx="2">
            <a:schemeClr val="accent1"/>
          </a:lnRef>
          <a:fillRef idx="0">
            <a:schemeClr val="accent1"/>
          </a:fillRef>
          <a:effectRef idx="1">
            <a:schemeClr val="accent1"/>
          </a:effectRef>
          <a:fontRef idx="minor">
            <a:schemeClr val="tx1"/>
          </a:fontRef>
        </p:style>
      </p:cxnSp>
      <mc:AlternateContent xmlns:mc="http://schemas.openxmlformats.org/markup-compatibility/2006" xmlns:a14="http://schemas.microsoft.com/office/drawing/2010/main">
        <mc:Choice Requires="a14">
          <p:sp>
            <p:nvSpPr>
              <p:cNvPr id="24" name="TextBox 23"/>
              <p:cNvSpPr txBox="1"/>
              <p:nvPr/>
            </p:nvSpPr>
            <p:spPr>
              <a:xfrm>
                <a:off x="6172200" y="5029200"/>
                <a:ext cx="533400" cy="369332"/>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US" i="1" dirty="0" smtClean="0">
                          <a:latin typeface="Cambria Math" panose="02040503050406030204" pitchFamily="18" charset="0"/>
                        </a:rPr>
                        <m:t>𝑛</m:t>
                      </m:r>
                      <m:r>
                        <a:rPr lang="en-US" i="1" baseline="-25000" dirty="0">
                          <a:latin typeface="Cambria Math" panose="02040503050406030204" pitchFamily="18" charset="0"/>
                        </a:rPr>
                        <m:t>0</m:t>
                      </m:r>
                    </m:oMath>
                  </m:oMathPara>
                </a14:m>
                <a:endParaRPr lang="en-US" baseline="-25000" dirty="0"/>
              </a:p>
            </p:txBody>
          </p:sp>
        </mc:Choice>
        <mc:Fallback xmlns="">
          <p:sp>
            <p:nvSpPr>
              <p:cNvPr id="24" name="TextBox 23"/>
              <p:cNvSpPr txBox="1">
                <a:spLocks noRot="1" noChangeAspect="1" noMove="1" noResize="1" noEditPoints="1" noAdjustHandles="1" noChangeArrowheads="1" noChangeShapeType="1" noTextEdit="1"/>
              </p:cNvSpPr>
              <p:nvPr/>
            </p:nvSpPr>
            <p:spPr>
              <a:xfrm>
                <a:off x="6172200" y="5029200"/>
                <a:ext cx="533400" cy="369332"/>
              </a:xfrm>
              <a:prstGeom prst="rect">
                <a:avLst/>
              </a:prstGeom>
              <a:blipFill>
                <a:blip r:embed="rId8"/>
                <a:stretch>
                  <a:fillRect/>
                </a:stretch>
              </a:blipFill>
            </p:spPr>
            <p:txBody>
              <a:bodyPr/>
              <a:lstStyle/>
              <a:p>
                <a:r>
                  <a:rPr lang="en-US">
                    <a:noFill/>
                  </a:rPr>
                  <a:t> </a:t>
                </a:r>
              </a:p>
            </p:txBody>
          </p:sp>
        </mc:Fallback>
      </mc:AlternateContent>
      <p:cxnSp>
        <p:nvCxnSpPr>
          <p:cNvPr id="28" name="Straight Connector 27"/>
          <p:cNvCxnSpPr>
            <a:stCxn id="27" idx="1"/>
          </p:cNvCxnSpPr>
          <p:nvPr/>
        </p:nvCxnSpPr>
        <p:spPr>
          <a:xfrm flipH="1" flipV="1">
            <a:off x="5257800" y="3429000"/>
            <a:ext cx="1140883" cy="3974"/>
          </a:xfrm>
          <a:prstGeom prst="line">
            <a:avLst/>
          </a:prstGeom>
          <a:ln>
            <a:solidFill>
              <a:schemeClr val="tx1"/>
            </a:solidFill>
            <a:prstDash val="dash"/>
          </a:ln>
          <a:effectLst/>
        </p:spPr>
        <p:style>
          <a:lnRef idx="2">
            <a:schemeClr val="accent1"/>
          </a:lnRef>
          <a:fillRef idx="0">
            <a:schemeClr val="accent1"/>
          </a:fillRef>
          <a:effectRef idx="1">
            <a:schemeClr val="accent1"/>
          </a:effectRef>
          <a:fontRef idx="minor">
            <a:schemeClr val="tx1"/>
          </a:fontRef>
        </p:style>
      </p:cxnSp>
      <mc:AlternateContent xmlns:mc="http://schemas.openxmlformats.org/markup-compatibility/2006" xmlns:a14="http://schemas.microsoft.com/office/drawing/2010/main">
        <mc:Choice Requires="a14">
          <p:sp>
            <p:nvSpPr>
              <p:cNvPr id="30" name="TextBox 29"/>
              <p:cNvSpPr txBox="1"/>
              <p:nvPr/>
            </p:nvSpPr>
            <p:spPr>
              <a:xfrm>
                <a:off x="4953000" y="4267200"/>
                <a:ext cx="381000" cy="369332"/>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US" i="1" dirty="0" smtClean="0">
                          <a:latin typeface="Cambria Math" panose="02040503050406030204" pitchFamily="18" charset="0"/>
                        </a:rPr>
                        <m:t>𝑐</m:t>
                      </m:r>
                    </m:oMath>
                  </m:oMathPara>
                </a14:m>
                <a:endParaRPr lang="en-US" baseline="30000" dirty="0"/>
              </a:p>
            </p:txBody>
          </p:sp>
        </mc:Choice>
        <mc:Fallback xmlns="">
          <p:sp>
            <p:nvSpPr>
              <p:cNvPr id="30" name="TextBox 29"/>
              <p:cNvSpPr txBox="1">
                <a:spLocks noRot="1" noChangeAspect="1" noMove="1" noResize="1" noEditPoints="1" noAdjustHandles="1" noChangeArrowheads="1" noChangeShapeType="1" noTextEdit="1"/>
              </p:cNvSpPr>
              <p:nvPr/>
            </p:nvSpPr>
            <p:spPr>
              <a:xfrm>
                <a:off x="4953000" y="4267200"/>
                <a:ext cx="381000" cy="369332"/>
              </a:xfrm>
              <a:prstGeom prst="rect">
                <a:avLst/>
              </a:prstGeom>
              <a:blipFill>
                <a:blip r:embed="rId9"/>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31" name="TextBox 30"/>
              <p:cNvSpPr txBox="1"/>
              <p:nvPr/>
            </p:nvSpPr>
            <p:spPr>
              <a:xfrm>
                <a:off x="4876800" y="3200400"/>
                <a:ext cx="457200" cy="369332"/>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US" i="1" dirty="0" smtClean="0">
                          <a:latin typeface="Cambria Math" panose="02040503050406030204" pitchFamily="18" charset="0"/>
                        </a:rPr>
                        <m:t>𝑃</m:t>
                      </m:r>
                      <m:r>
                        <a:rPr lang="en-US" i="1" baseline="-25000" dirty="0">
                          <a:latin typeface="Cambria Math" panose="02040503050406030204" pitchFamily="18" charset="0"/>
                        </a:rPr>
                        <m:t>0</m:t>
                      </m:r>
                    </m:oMath>
                  </m:oMathPara>
                </a14:m>
                <a:endParaRPr lang="en-US" baseline="-25000" dirty="0"/>
              </a:p>
            </p:txBody>
          </p:sp>
        </mc:Choice>
        <mc:Fallback xmlns="">
          <p:sp>
            <p:nvSpPr>
              <p:cNvPr id="31" name="TextBox 30"/>
              <p:cNvSpPr txBox="1">
                <a:spLocks noRot="1" noChangeAspect="1" noMove="1" noResize="1" noEditPoints="1" noAdjustHandles="1" noChangeArrowheads="1" noChangeShapeType="1" noTextEdit="1"/>
              </p:cNvSpPr>
              <p:nvPr/>
            </p:nvSpPr>
            <p:spPr>
              <a:xfrm>
                <a:off x="4876800" y="3200400"/>
                <a:ext cx="457200" cy="369332"/>
              </a:xfrm>
              <a:prstGeom prst="rect">
                <a:avLst/>
              </a:prstGeom>
              <a:blipFill>
                <a:blip r:embed="rId10"/>
                <a:stretch>
                  <a:fillRect/>
                </a:stretch>
              </a:blipFill>
            </p:spPr>
            <p:txBody>
              <a:bodyPr/>
              <a:lstStyle/>
              <a:p>
                <a:r>
                  <a:rPr lang="en-US">
                    <a:noFill/>
                  </a:rPr>
                  <a:t> </a:t>
                </a:r>
              </a:p>
            </p:txBody>
          </p:sp>
        </mc:Fallback>
      </mc:AlternateContent>
      <p:sp>
        <p:nvSpPr>
          <p:cNvPr id="11" name="TextBox 10">
            <a:extLst>
              <a:ext uri="{FF2B5EF4-FFF2-40B4-BE49-F238E27FC236}">
                <a16:creationId xmlns:a16="http://schemas.microsoft.com/office/drawing/2014/main" id="{E1ACDCE0-14BF-EC4E-6993-76A7E4C18F0A}"/>
              </a:ext>
            </a:extLst>
          </p:cNvPr>
          <p:cNvSpPr txBox="1"/>
          <p:nvPr/>
        </p:nvSpPr>
        <p:spPr>
          <a:xfrm>
            <a:off x="3934454" y="5439603"/>
            <a:ext cx="3906794" cy="646331"/>
          </a:xfrm>
          <a:prstGeom prst="rect">
            <a:avLst/>
          </a:prstGeom>
          <a:noFill/>
          <a:ln>
            <a:solidFill>
              <a:schemeClr val="tx1"/>
            </a:solidFill>
          </a:ln>
        </p:spPr>
        <p:txBody>
          <a:bodyPr wrap="square" rtlCol="0">
            <a:spAutoFit/>
          </a:bodyPr>
          <a:lstStyle/>
          <a:p>
            <a:r>
              <a:rPr lang="en-US" dirty="0"/>
              <a:t>Derived in text from MR=MC (marginal revenue = marginal cost)</a:t>
            </a:r>
          </a:p>
        </p:txBody>
      </p:sp>
      <p:sp>
        <p:nvSpPr>
          <p:cNvPr id="12" name="TextBox 11">
            <a:extLst>
              <a:ext uri="{FF2B5EF4-FFF2-40B4-BE49-F238E27FC236}">
                <a16:creationId xmlns:a16="http://schemas.microsoft.com/office/drawing/2014/main" id="{5951CD86-4F6A-D4B9-72C8-7F467B0AB660}"/>
              </a:ext>
            </a:extLst>
          </p:cNvPr>
          <p:cNvSpPr txBox="1"/>
          <p:nvPr/>
        </p:nvSpPr>
        <p:spPr>
          <a:xfrm>
            <a:off x="1314593" y="5070271"/>
            <a:ext cx="2619861" cy="369332"/>
          </a:xfrm>
          <a:prstGeom prst="rect">
            <a:avLst/>
          </a:prstGeom>
          <a:noFill/>
          <a:ln>
            <a:solidFill>
              <a:schemeClr val="tx1"/>
            </a:solidFill>
          </a:ln>
        </p:spPr>
        <p:txBody>
          <a:bodyPr wrap="square" rtlCol="0">
            <a:spAutoFit/>
          </a:bodyPr>
          <a:lstStyle/>
          <a:p>
            <a:endParaRPr lang="en-US" dirty="0"/>
          </a:p>
        </p:txBody>
      </p:sp>
    </p:spTree>
    <p:extLst>
      <p:ext uri="{BB962C8B-B14F-4D97-AF65-F5344CB8AC3E}">
        <p14:creationId xmlns:p14="http://schemas.microsoft.com/office/powerpoint/2010/main" val="30930248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xit" presetSubtype="0" fill="hold" grpId="0" nodeType="withEffect">
                                  <p:stCondLst>
                                    <p:cond delay="0"/>
                                  </p:stCondLst>
                                  <p:childTnLst>
                                    <p:set>
                                      <p:cBhvr>
                                        <p:cTn id="6" dur="1" fill="hold">
                                          <p:stCondLst>
                                            <p:cond delay="0"/>
                                          </p:stCondLst>
                                        </p:cTn>
                                        <p:tgtEl>
                                          <p:spTgt spid="32"/>
                                        </p:tgtEl>
                                        <p:attrNameLst>
                                          <p:attrName>style.visibility</p:attrName>
                                        </p:attrNameLst>
                                      </p:cBhvr>
                                      <p:to>
                                        <p:strVal val="hidden"/>
                                      </p:to>
                                    </p:set>
                                  </p:childTnLst>
                                </p:cTn>
                              </p:par>
                              <p:par>
                                <p:cTn id="7" presetID="1" presetClass="exit" presetSubtype="0" fill="hold" nodeType="withEffect">
                                  <p:stCondLst>
                                    <p:cond delay="0"/>
                                  </p:stCondLst>
                                  <p:childTnLst>
                                    <p:set>
                                      <p:cBhvr>
                                        <p:cTn id="8" dur="1" fill="hold">
                                          <p:stCondLst>
                                            <p:cond delay="0"/>
                                          </p:stCondLst>
                                        </p:cTn>
                                        <p:tgtEl>
                                          <p:spTgt spid="10"/>
                                        </p:tgtEl>
                                        <p:attrNameLst>
                                          <p:attrName>style.visibility</p:attrName>
                                        </p:attrNameLst>
                                      </p:cBhvr>
                                      <p:to>
                                        <p:strVal val="hidden"/>
                                      </p:to>
                                    </p:set>
                                  </p:childTnLst>
                                </p:cTn>
                              </p:par>
                              <p:par>
                                <p:cTn id="9" presetID="1" presetClass="exit" presetSubtype="0" fill="hold" nodeType="withEffect">
                                  <p:stCondLst>
                                    <p:cond delay="0"/>
                                  </p:stCondLst>
                                  <p:childTnLst>
                                    <p:set>
                                      <p:cBhvr>
                                        <p:cTn id="10" dur="1" fill="hold">
                                          <p:stCondLst>
                                            <p:cond delay="0"/>
                                          </p:stCondLst>
                                        </p:cTn>
                                        <p:tgtEl>
                                          <p:spTgt spid="35"/>
                                        </p:tgtEl>
                                        <p:attrNameLst>
                                          <p:attrName>style.visibility</p:attrName>
                                        </p:attrNameLst>
                                      </p:cBhvr>
                                      <p:to>
                                        <p:strVal val="hidden"/>
                                      </p:to>
                                    </p:set>
                                  </p:childTnLst>
                                </p:cTn>
                              </p:par>
                              <p:par>
                                <p:cTn id="11" presetID="1" presetClass="exit" presetSubtype="0" fill="hold" nodeType="withEffect">
                                  <p:stCondLst>
                                    <p:cond delay="0"/>
                                  </p:stCondLst>
                                  <p:childTnLst>
                                    <p:set>
                                      <p:cBhvr>
                                        <p:cTn id="12" dur="1" fill="hold">
                                          <p:stCondLst>
                                            <p:cond delay="0"/>
                                          </p:stCondLst>
                                        </p:cTn>
                                        <p:tgtEl>
                                          <p:spTgt spid="38"/>
                                        </p:tgtEl>
                                        <p:attrNameLst>
                                          <p:attrName>style.visibility</p:attrName>
                                        </p:attrNameLst>
                                      </p:cBhvr>
                                      <p:to>
                                        <p:strVal val="hidden"/>
                                      </p:to>
                                    </p:set>
                                  </p:childTnLst>
                                </p:cTn>
                              </p:par>
                              <p:par>
                                <p:cTn id="13" presetID="1" presetClass="exit" presetSubtype="0" fill="hold" grpId="0" nodeType="withEffect">
                                  <p:stCondLst>
                                    <p:cond delay="0"/>
                                  </p:stCondLst>
                                  <p:childTnLst>
                                    <p:set>
                                      <p:cBhvr>
                                        <p:cTn id="14" dur="1" fill="hold">
                                          <p:stCondLst>
                                            <p:cond delay="0"/>
                                          </p:stCondLst>
                                        </p:cTn>
                                        <p:tgtEl>
                                          <p:spTgt spid="41"/>
                                        </p:tgtEl>
                                        <p:attrNameLst>
                                          <p:attrName>style.visibility</p:attrName>
                                        </p:attrNameLst>
                                      </p:cBhvr>
                                      <p:to>
                                        <p:strVal val="hidden"/>
                                      </p:to>
                                    </p:set>
                                  </p:childTnLst>
                                </p:cTn>
                              </p:par>
                              <p:par>
                                <p:cTn id="15" presetID="1" presetClass="entr" presetSubtype="0" fill="hold" grpId="1" nodeType="withEffect">
                                  <p:stCondLst>
                                    <p:cond delay="0"/>
                                  </p:stCondLst>
                                  <p:childTnLst>
                                    <p:set>
                                      <p:cBhvr>
                                        <p:cTn id="16" dur="1" fill="hold">
                                          <p:stCondLst>
                                            <p:cond delay="0"/>
                                          </p:stCondLst>
                                        </p:cTn>
                                        <p:tgtEl>
                                          <p:spTgt spid="32"/>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10"/>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5"/>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38"/>
                                        </p:tgtEl>
                                        <p:attrNameLst>
                                          <p:attrName>style.visibility</p:attrName>
                                        </p:attrNameLst>
                                      </p:cBhvr>
                                      <p:to>
                                        <p:strVal val="visible"/>
                                      </p:to>
                                    </p:set>
                                  </p:childTnLst>
                                </p:cTn>
                              </p:par>
                              <p:par>
                                <p:cTn id="23" presetID="1" presetClass="entr" presetSubtype="0" fill="hold" grpId="1" nodeType="withEffect">
                                  <p:stCondLst>
                                    <p:cond delay="0"/>
                                  </p:stCondLst>
                                  <p:childTnLst>
                                    <p:set>
                                      <p:cBhvr>
                                        <p:cTn id="24" dur="1" fill="hold">
                                          <p:stCondLst>
                                            <p:cond delay="0"/>
                                          </p:stCondLst>
                                        </p:cTn>
                                        <p:tgtEl>
                                          <p:spTgt spid="41"/>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3">
                                            <p:txEl>
                                              <p:pRg st="4" end="4"/>
                                            </p:txEl>
                                          </p:spTgt>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27"/>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23"/>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3">
                                            <p:txEl>
                                              <p:pRg st="5" end="5"/>
                                            </p:txEl>
                                          </p:spTgt>
                                        </p:tgtEl>
                                        <p:attrNameLst>
                                          <p:attrName>style.visibility</p:attrName>
                                        </p:attrNameLst>
                                      </p:cBhvr>
                                      <p:to>
                                        <p:strVal val="visible"/>
                                      </p:to>
                                    </p:set>
                                  </p:childTnLst>
                                </p:cTn>
                              </p:par>
                              <p:par>
                                <p:cTn id="35" presetID="1" presetClass="entr" presetSubtype="0" fill="hold" nodeType="with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grpId="0" nodeType="clickEffect">
                                  <p:stCondLst>
                                    <p:cond delay="0"/>
                                  </p:stCondLst>
                                  <p:childTnLst>
                                    <p:set>
                                      <p:cBhvr>
                                        <p:cTn id="40" dur="1" fill="hold">
                                          <p:stCondLst>
                                            <p:cond delay="0"/>
                                          </p:stCondLst>
                                        </p:cTn>
                                        <p:tgtEl>
                                          <p:spTgt spid="11"/>
                                        </p:tgtEl>
                                        <p:attrNameLst>
                                          <p:attrName>style.visibility</p:attrName>
                                        </p:attrNameLst>
                                      </p:cBhvr>
                                      <p:to>
                                        <p:strVal val="visible"/>
                                      </p:to>
                                    </p:set>
                                  </p:childTnLst>
                                </p:cTn>
                              </p:par>
                              <p:par>
                                <p:cTn id="41" presetID="1" presetClass="entr" presetSubtype="0" fill="hold" grpId="0" nodeType="withEffect">
                                  <p:stCondLst>
                                    <p:cond delay="0"/>
                                  </p:stCondLst>
                                  <p:childTnLst>
                                    <p:set>
                                      <p:cBhvr>
                                        <p:cTn id="42" dur="1" fill="hold">
                                          <p:stCondLst>
                                            <p:cond delay="0"/>
                                          </p:stCondLst>
                                        </p:cTn>
                                        <p:tgtEl>
                                          <p:spTgt spid="12"/>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26"/>
                                        </p:tgtEl>
                                        <p:attrNameLst>
                                          <p:attrName>style.visibility</p:attrName>
                                        </p:attrNameLst>
                                      </p:cBhvr>
                                      <p:to>
                                        <p:strVal val="visible"/>
                                      </p:to>
                                    </p:set>
                                  </p:childTnLst>
                                </p:cTn>
                              </p:par>
                              <p:par>
                                <p:cTn id="47" presetID="1" presetClass="entr" presetSubtype="0" fill="hold" nodeType="withEffect">
                                  <p:stCondLst>
                                    <p:cond delay="0"/>
                                  </p:stCondLst>
                                  <p:childTnLst>
                                    <p:set>
                                      <p:cBhvr>
                                        <p:cTn id="48" dur="1" fill="hold">
                                          <p:stCondLst>
                                            <p:cond delay="0"/>
                                          </p:stCondLst>
                                        </p:cTn>
                                        <p:tgtEl>
                                          <p:spTgt spid="42"/>
                                        </p:tgtEl>
                                        <p:attrNameLst>
                                          <p:attrName>style.visibility</p:attrName>
                                        </p:attrNameLst>
                                      </p:cBhvr>
                                      <p:to>
                                        <p:strVal val="visible"/>
                                      </p:to>
                                    </p:set>
                                  </p:childTnLst>
                                </p:cTn>
                              </p:par>
                              <p:par>
                                <p:cTn id="49" presetID="1" presetClass="entr" presetSubtype="0" fill="hold" grpId="0" nodeType="withEffect">
                                  <p:stCondLst>
                                    <p:cond delay="0"/>
                                  </p:stCondLst>
                                  <p:childTnLst>
                                    <p:set>
                                      <p:cBhvr>
                                        <p:cTn id="50" dur="1" fill="hold">
                                          <p:stCondLst>
                                            <p:cond delay="0"/>
                                          </p:stCondLst>
                                        </p:cTn>
                                        <p:tgtEl>
                                          <p:spTgt spid="24"/>
                                        </p:tgtEl>
                                        <p:attrNameLst>
                                          <p:attrName>style.visibility</p:attrName>
                                        </p:attrNameLst>
                                      </p:cBhvr>
                                      <p:to>
                                        <p:strVal val="visible"/>
                                      </p:to>
                                    </p:set>
                                  </p:childTnLst>
                                </p:cTn>
                              </p:par>
                              <p:par>
                                <p:cTn id="51" presetID="1" presetClass="entr" presetSubtype="0" fill="hold" grpId="0" nodeType="withEffect">
                                  <p:stCondLst>
                                    <p:cond delay="0"/>
                                  </p:stCondLst>
                                  <p:childTnLst>
                                    <p:set>
                                      <p:cBhvr>
                                        <p:cTn id="52" dur="1" fill="hold">
                                          <p:stCondLst>
                                            <p:cond delay="0"/>
                                          </p:stCondLst>
                                        </p:cTn>
                                        <p:tgtEl>
                                          <p:spTgt spid="31"/>
                                        </p:tgtEl>
                                        <p:attrNameLst>
                                          <p:attrName>style.visibility</p:attrName>
                                        </p:attrNameLst>
                                      </p:cBhvr>
                                      <p:to>
                                        <p:strVal val="visible"/>
                                      </p:to>
                                    </p:set>
                                  </p:childTnLst>
                                </p:cTn>
                              </p:par>
                              <p:par>
                                <p:cTn id="53" presetID="1" presetClass="entr" presetSubtype="0" fill="hold" nodeType="withEffect">
                                  <p:stCondLst>
                                    <p:cond delay="0"/>
                                  </p:stCondLst>
                                  <p:childTnLst>
                                    <p:set>
                                      <p:cBhvr>
                                        <p:cTn id="54" dur="1" fill="hold">
                                          <p:stCondLst>
                                            <p:cond delay="0"/>
                                          </p:stCondLst>
                                        </p:cTn>
                                        <p:tgtEl>
                                          <p:spTgt spid="28"/>
                                        </p:tgtEl>
                                        <p:attrNameLst>
                                          <p:attrName>style.visibility</p:attrName>
                                        </p:attrNameLst>
                                      </p:cBhvr>
                                      <p:to>
                                        <p:strVal val="visible"/>
                                      </p:to>
                                    </p:set>
                                  </p:childTnLst>
                                </p:cTn>
                              </p:par>
                              <p:par>
                                <p:cTn id="55" presetID="1" presetClass="entr" presetSubtype="0" fill="hold" nodeType="withEffect">
                                  <p:stCondLst>
                                    <p:cond delay="0"/>
                                  </p:stCondLst>
                                  <p:childTnLst>
                                    <p:set>
                                      <p:cBhvr>
                                        <p:cTn id="56" dur="1" fill="hold">
                                          <p:stCondLst>
                                            <p:cond delay="0"/>
                                          </p:stCondLst>
                                        </p:cTn>
                                        <p:tgtEl>
                                          <p:spTgt spid="3">
                                            <p:txEl>
                                              <p:pRg st="7" end="7"/>
                                            </p:txEl>
                                          </p:spTgt>
                                        </p:tgtEl>
                                        <p:attrNameLst>
                                          <p:attrName>style.visibility</p:attrName>
                                        </p:attrNameLst>
                                      </p:cBhvr>
                                      <p:to>
                                        <p:strVal val="visible"/>
                                      </p:to>
                                    </p:set>
                                  </p:childTnLst>
                                </p:cTn>
                              </p:par>
                              <p:par>
                                <p:cTn id="57" presetID="1" presetClass="entr" presetSubtype="0" fill="hold" nodeType="withEffect">
                                  <p:stCondLst>
                                    <p:cond delay="0"/>
                                  </p:stCondLst>
                                  <p:childTnLst>
                                    <p:set>
                                      <p:cBhvr>
                                        <p:cTn id="58"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 grpId="0" animBg="1"/>
      <p:bldP spid="26" grpId="0"/>
      <p:bldP spid="27" grpId="0" animBg="1"/>
      <p:bldP spid="32" grpId="0"/>
      <p:bldP spid="32" grpId="1"/>
      <p:bldP spid="41" grpId="0"/>
      <p:bldP spid="41" grpId="1"/>
      <p:bldP spid="24" grpId="0"/>
      <p:bldP spid="31" grpId="0"/>
      <p:bldP spid="11" grpId="0" animBg="1"/>
      <p:bldP spid="12" grpId="0" animBg="1"/>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4" name="Straight Connector 43"/>
          <p:cNvCxnSpPr/>
          <p:nvPr/>
        </p:nvCxnSpPr>
        <p:spPr>
          <a:xfrm>
            <a:off x="7543800" y="3429000"/>
            <a:ext cx="0" cy="1676400"/>
          </a:xfrm>
          <a:prstGeom prst="line">
            <a:avLst/>
          </a:prstGeom>
          <a:ln w="12700">
            <a:solidFill>
              <a:srgbClr val="FF0000"/>
            </a:solidFill>
            <a:prstDash val="dash"/>
          </a:ln>
          <a:effectLst/>
        </p:spPr>
        <p:style>
          <a:lnRef idx="2">
            <a:schemeClr val="accent1"/>
          </a:lnRef>
          <a:fillRef idx="0">
            <a:schemeClr val="accent1"/>
          </a:fillRef>
          <a:effectRef idx="1">
            <a:schemeClr val="accent1"/>
          </a:effectRef>
          <a:fontRef idx="minor">
            <a:schemeClr val="tx1"/>
          </a:fontRef>
        </p:style>
      </p:cxnSp>
      <p:sp>
        <p:nvSpPr>
          <p:cNvPr id="2" name="Title 1"/>
          <p:cNvSpPr>
            <a:spLocks noGrp="1"/>
          </p:cNvSpPr>
          <p:nvPr>
            <p:ph type="title"/>
          </p:nvPr>
        </p:nvSpPr>
        <p:spPr/>
        <p:txBody>
          <a:bodyPr/>
          <a:lstStyle/>
          <a:p>
            <a:r>
              <a:rPr lang="en-US" dirty="0"/>
              <a:t>Monopolistic Competition</a:t>
            </a:r>
          </a:p>
        </p:txBody>
      </p:sp>
      <mc:AlternateContent xmlns:mc="http://schemas.openxmlformats.org/markup-compatibility/2006" xmlns:a14="http://schemas.microsoft.com/office/drawing/2010/main">
        <mc:Choice Requires="a14">
          <p:sp>
            <p:nvSpPr>
              <p:cNvPr id="3" name="Content Placeholder 2"/>
              <p:cNvSpPr>
                <a:spLocks noGrp="1"/>
              </p:cNvSpPr>
              <p:nvPr>
                <p:ph idx="1"/>
              </p:nvPr>
            </p:nvSpPr>
            <p:spPr>
              <a:xfrm>
                <a:off x="457200" y="1600200"/>
                <a:ext cx="3793067" cy="4525963"/>
              </a:xfrm>
            </p:spPr>
            <p:txBody>
              <a:bodyPr/>
              <a:lstStyle/>
              <a:p>
                <a:r>
                  <a:rPr lang="en-US" sz="2400" dirty="0"/>
                  <a:t>World of 2 identical countries: world is just like 1, except </a:t>
                </a:r>
                <a14:m>
                  <m:oMath xmlns:m="http://schemas.openxmlformats.org/officeDocument/2006/math">
                    <m:r>
                      <a:rPr lang="en-US" sz="2400" i="1" dirty="0" smtClean="0">
                        <a:latin typeface="Cambria Math" panose="02040503050406030204" pitchFamily="18" charset="0"/>
                      </a:rPr>
                      <m:t>𝑆</m:t>
                    </m:r>
                    <m:r>
                      <a:rPr lang="en-US" sz="2400" i="1" dirty="0" smtClean="0">
                        <a:latin typeface="Cambria Math" panose="02040503050406030204" pitchFamily="18" charset="0"/>
                      </a:rPr>
                      <m:t> </m:t>
                    </m:r>
                  </m:oMath>
                </a14:m>
                <a:r>
                  <a:rPr lang="en-US" sz="2400" dirty="0"/>
                  <a:t>is twice as large</a:t>
                </a:r>
              </a:p>
              <a:p>
                <a:r>
                  <a:rPr lang="en-US" sz="2400" dirty="0"/>
                  <a:t>Move from autarky to 2-country free trade causes</a:t>
                </a:r>
              </a:p>
              <a:p>
                <a:pPr lvl="1"/>
                <a:r>
                  <a:rPr lang="en-US" sz="2000" dirty="0"/>
                  <a:t>Price to fall</a:t>
                </a:r>
              </a:p>
              <a:p>
                <a:pPr lvl="1"/>
                <a:r>
                  <a:rPr lang="en-US" sz="2000" dirty="0"/>
                  <a:t>Number of firms to rise,</a:t>
                </a:r>
              </a:p>
              <a:p>
                <a:pPr marL="457200" lvl="1" indent="0">
                  <a:buNone/>
                </a:pPr>
                <a:r>
                  <a:rPr lang="en-US" sz="2000" dirty="0"/>
                  <a:t>	but not to double</a:t>
                </a:r>
              </a:p>
              <a:p>
                <a:pPr lvl="2"/>
                <a:r>
                  <a:rPr lang="en-US" sz="1800" dirty="0"/>
                  <a:t>Thus number in each country falls</a:t>
                </a:r>
              </a:p>
              <a:p>
                <a:endParaRPr lang="en-US" dirty="0"/>
              </a:p>
              <a:p>
                <a:pPr lvl="2"/>
                <a:endParaRPr lang="en-US" dirty="0"/>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xfrm>
                <a:off x="457200" y="1600200"/>
                <a:ext cx="3793067" cy="4525963"/>
              </a:xfrm>
              <a:blipFill>
                <a:blip r:embed="rId2"/>
                <a:stretch>
                  <a:fillRect l="-2341" t="-1120" r="-1003"/>
                </a:stretch>
              </a:blipFill>
            </p:spPr>
            <p:txBody>
              <a:bodyPr/>
              <a:lstStyle/>
              <a:p>
                <a:r>
                  <a:rPr lang="en-US">
                    <a:noFill/>
                  </a:rPr>
                  <a:t> </a:t>
                </a:r>
              </a:p>
            </p:txBody>
          </p:sp>
        </mc:Fallback>
      </mc:AlternateContent>
      <p:sp>
        <p:nvSpPr>
          <p:cNvPr id="4" name="Footer Placeholder 3"/>
          <p:cNvSpPr>
            <a:spLocks noGrp="1"/>
          </p:cNvSpPr>
          <p:nvPr>
            <p:ph type="ftr" sz="quarter" idx="11"/>
          </p:nvPr>
        </p:nvSpPr>
        <p:spPr/>
        <p:txBody>
          <a:bodyPr/>
          <a:lstStyle/>
          <a:p>
            <a:pPr>
              <a:defRPr/>
            </a:pPr>
            <a:r>
              <a:rPr lang="en-US"/>
              <a:t>Class 18:  Scale Economies and Imperfect Competition</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23</a:t>
            </a:fld>
            <a:endParaRPr lang="en-US"/>
          </a:p>
        </p:txBody>
      </p:sp>
      <p:cxnSp>
        <p:nvCxnSpPr>
          <p:cNvPr id="6" name="Straight Connector 5"/>
          <p:cNvCxnSpPr/>
          <p:nvPr/>
        </p:nvCxnSpPr>
        <p:spPr>
          <a:xfrm flipV="1">
            <a:off x="5257800" y="5105400"/>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7" name="Straight Connector 6"/>
          <p:cNvCxnSpPr/>
          <p:nvPr/>
        </p:nvCxnSpPr>
        <p:spPr>
          <a:xfrm flipV="1">
            <a:off x="5257800" y="1752600"/>
            <a:ext cx="0" cy="3352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H="1">
            <a:off x="5257800" y="2209800"/>
            <a:ext cx="2438400" cy="22860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27" name="Freeform 26"/>
          <p:cNvSpPr/>
          <p:nvPr/>
        </p:nvSpPr>
        <p:spPr>
          <a:xfrm>
            <a:off x="5401733" y="1828800"/>
            <a:ext cx="2844800" cy="2446867"/>
          </a:xfrm>
          <a:custGeom>
            <a:avLst/>
            <a:gdLst>
              <a:gd name="connsiteX0" fmla="*/ 0 w 2794000"/>
              <a:gd name="connsiteY0" fmla="*/ 0 h 2074334"/>
              <a:gd name="connsiteX1" fmla="*/ 1786467 w 2794000"/>
              <a:gd name="connsiteY1" fmla="*/ 1752600 h 2074334"/>
              <a:gd name="connsiteX2" fmla="*/ 2362200 w 2794000"/>
              <a:gd name="connsiteY2" fmla="*/ 1981200 h 2074334"/>
              <a:gd name="connsiteX3" fmla="*/ 2794000 w 2794000"/>
              <a:gd name="connsiteY3" fmla="*/ 2074334 h 2074334"/>
              <a:gd name="connsiteX4" fmla="*/ 2794000 w 2794000"/>
              <a:gd name="connsiteY4" fmla="*/ 2074334 h 2074334"/>
              <a:gd name="connsiteX0" fmla="*/ 0 w 2794000"/>
              <a:gd name="connsiteY0" fmla="*/ 0 h 2074334"/>
              <a:gd name="connsiteX1" fmla="*/ 1786467 w 2794000"/>
              <a:gd name="connsiteY1" fmla="*/ 1752600 h 2074334"/>
              <a:gd name="connsiteX2" fmla="*/ 2362200 w 2794000"/>
              <a:gd name="connsiteY2" fmla="*/ 1981200 h 2074334"/>
              <a:gd name="connsiteX3" fmla="*/ 2794000 w 2794000"/>
              <a:gd name="connsiteY3" fmla="*/ 2074334 h 2074334"/>
              <a:gd name="connsiteX4" fmla="*/ 2794000 w 2794000"/>
              <a:gd name="connsiteY4" fmla="*/ 2074334 h 2074334"/>
              <a:gd name="connsiteX0" fmla="*/ 0 w 2794000"/>
              <a:gd name="connsiteY0" fmla="*/ 0 h 2074334"/>
              <a:gd name="connsiteX1" fmla="*/ 1786467 w 2794000"/>
              <a:gd name="connsiteY1" fmla="*/ 1752600 h 2074334"/>
              <a:gd name="connsiteX2" fmla="*/ 2362200 w 2794000"/>
              <a:gd name="connsiteY2" fmla="*/ 1981200 h 2074334"/>
              <a:gd name="connsiteX3" fmla="*/ 2794000 w 2794000"/>
              <a:gd name="connsiteY3" fmla="*/ 2074334 h 2074334"/>
              <a:gd name="connsiteX4" fmla="*/ 2794000 w 2794000"/>
              <a:gd name="connsiteY4" fmla="*/ 2074334 h 2074334"/>
              <a:gd name="connsiteX0" fmla="*/ 0 w 2794000"/>
              <a:gd name="connsiteY0" fmla="*/ 0 h 2074334"/>
              <a:gd name="connsiteX1" fmla="*/ 1786467 w 2794000"/>
              <a:gd name="connsiteY1" fmla="*/ 1752600 h 2074334"/>
              <a:gd name="connsiteX2" fmla="*/ 2362200 w 2794000"/>
              <a:gd name="connsiteY2" fmla="*/ 1981200 h 2074334"/>
              <a:gd name="connsiteX3" fmla="*/ 2794000 w 2794000"/>
              <a:gd name="connsiteY3" fmla="*/ 2074334 h 2074334"/>
              <a:gd name="connsiteX4" fmla="*/ 2794000 w 2794000"/>
              <a:gd name="connsiteY4" fmla="*/ 2074334 h 2074334"/>
              <a:gd name="connsiteX0" fmla="*/ 0 w 2844800"/>
              <a:gd name="connsiteY0" fmla="*/ 0 h 1659467"/>
              <a:gd name="connsiteX1" fmla="*/ 1837267 w 2844800"/>
              <a:gd name="connsiteY1" fmla="*/ 1337733 h 1659467"/>
              <a:gd name="connsiteX2" fmla="*/ 2413000 w 2844800"/>
              <a:gd name="connsiteY2" fmla="*/ 1566333 h 1659467"/>
              <a:gd name="connsiteX3" fmla="*/ 2844800 w 2844800"/>
              <a:gd name="connsiteY3" fmla="*/ 1659467 h 1659467"/>
              <a:gd name="connsiteX4" fmla="*/ 2844800 w 2844800"/>
              <a:gd name="connsiteY4" fmla="*/ 1659467 h 1659467"/>
              <a:gd name="connsiteX0" fmla="*/ 0 w 2844800"/>
              <a:gd name="connsiteY0" fmla="*/ 0 h 1659467"/>
              <a:gd name="connsiteX1" fmla="*/ 1837267 w 2844800"/>
              <a:gd name="connsiteY1" fmla="*/ 1337733 h 1659467"/>
              <a:gd name="connsiteX2" fmla="*/ 2413000 w 2844800"/>
              <a:gd name="connsiteY2" fmla="*/ 1566333 h 1659467"/>
              <a:gd name="connsiteX3" fmla="*/ 2844800 w 2844800"/>
              <a:gd name="connsiteY3" fmla="*/ 1659467 h 1659467"/>
              <a:gd name="connsiteX4" fmla="*/ 2844800 w 2844800"/>
              <a:gd name="connsiteY4" fmla="*/ 1659467 h 1659467"/>
              <a:gd name="connsiteX0" fmla="*/ 0 w 2844800"/>
              <a:gd name="connsiteY0" fmla="*/ 0 h 1659467"/>
              <a:gd name="connsiteX1" fmla="*/ 1837267 w 2844800"/>
              <a:gd name="connsiteY1" fmla="*/ 1337733 h 1659467"/>
              <a:gd name="connsiteX2" fmla="*/ 2413000 w 2844800"/>
              <a:gd name="connsiteY2" fmla="*/ 1566333 h 1659467"/>
              <a:gd name="connsiteX3" fmla="*/ 2844800 w 2844800"/>
              <a:gd name="connsiteY3" fmla="*/ 1659467 h 1659467"/>
              <a:gd name="connsiteX4" fmla="*/ 2844800 w 2844800"/>
              <a:gd name="connsiteY4" fmla="*/ 1659467 h 1659467"/>
              <a:gd name="connsiteX0" fmla="*/ 0 w 2844800"/>
              <a:gd name="connsiteY0" fmla="*/ 0 h 1659467"/>
              <a:gd name="connsiteX1" fmla="*/ 1837267 w 2844800"/>
              <a:gd name="connsiteY1" fmla="*/ 1337733 h 1659467"/>
              <a:gd name="connsiteX2" fmla="*/ 2413000 w 2844800"/>
              <a:gd name="connsiteY2" fmla="*/ 1566333 h 1659467"/>
              <a:gd name="connsiteX3" fmla="*/ 2844800 w 2844800"/>
              <a:gd name="connsiteY3" fmla="*/ 1659467 h 1659467"/>
              <a:gd name="connsiteX4" fmla="*/ 2844800 w 2844800"/>
              <a:gd name="connsiteY4" fmla="*/ 1659467 h 1659467"/>
              <a:gd name="connsiteX0" fmla="*/ 0 w 2844800"/>
              <a:gd name="connsiteY0" fmla="*/ 0 h 1659467"/>
              <a:gd name="connsiteX1" fmla="*/ 1837267 w 2844800"/>
              <a:gd name="connsiteY1" fmla="*/ 1337733 h 1659467"/>
              <a:gd name="connsiteX2" fmla="*/ 2413000 w 2844800"/>
              <a:gd name="connsiteY2" fmla="*/ 1566333 h 1659467"/>
              <a:gd name="connsiteX3" fmla="*/ 2844800 w 2844800"/>
              <a:gd name="connsiteY3" fmla="*/ 1659467 h 1659467"/>
              <a:gd name="connsiteX4" fmla="*/ 2844800 w 2844800"/>
              <a:gd name="connsiteY4" fmla="*/ 1659467 h 1659467"/>
              <a:gd name="connsiteX0" fmla="*/ 0 w 2844800"/>
              <a:gd name="connsiteY0" fmla="*/ 0 h 1659467"/>
              <a:gd name="connsiteX1" fmla="*/ 990600 w 2844800"/>
              <a:gd name="connsiteY1" fmla="*/ 1096565 h 1659467"/>
              <a:gd name="connsiteX2" fmla="*/ 2413000 w 2844800"/>
              <a:gd name="connsiteY2" fmla="*/ 1566333 h 1659467"/>
              <a:gd name="connsiteX3" fmla="*/ 2844800 w 2844800"/>
              <a:gd name="connsiteY3" fmla="*/ 1659467 h 1659467"/>
              <a:gd name="connsiteX4" fmla="*/ 2844800 w 2844800"/>
              <a:gd name="connsiteY4" fmla="*/ 1659467 h 1659467"/>
              <a:gd name="connsiteX0" fmla="*/ 0 w 2844800"/>
              <a:gd name="connsiteY0" fmla="*/ 0 h 1659467"/>
              <a:gd name="connsiteX1" fmla="*/ 990600 w 2844800"/>
              <a:gd name="connsiteY1" fmla="*/ 1096565 h 1659467"/>
              <a:gd name="connsiteX2" fmla="*/ 2844800 w 2844800"/>
              <a:gd name="connsiteY2" fmla="*/ 1659467 h 1659467"/>
              <a:gd name="connsiteX3" fmla="*/ 2844800 w 2844800"/>
              <a:gd name="connsiteY3" fmla="*/ 1659467 h 1659467"/>
              <a:gd name="connsiteX0" fmla="*/ 0 w 2844800"/>
              <a:gd name="connsiteY0" fmla="*/ 0 h 1659467"/>
              <a:gd name="connsiteX1" fmla="*/ 990600 w 2844800"/>
              <a:gd name="connsiteY1" fmla="*/ 1096565 h 1659467"/>
              <a:gd name="connsiteX2" fmla="*/ 2844800 w 2844800"/>
              <a:gd name="connsiteY2" fmla="*/ 1659467 h 1659467"/>
              <a:gd name="connsiteX3" fmla="*/ 2844800 w 2844800"/>
              <a:gd name="connsiteY3" fmla="*/ 1659467 h 1659467"/>
              <a:gd name="connsiteX0" fmla="*/ 0 w 2844800"/>
              <a:gd name="connsiteY0" fmla="*/ 0 h 1659467"/>
              <a:gd name="connsiteX1" fmla="*/ 990600 w 2844800"/>
              <a:gd name="connsiteY1" fmla="*/ 1096565 h 1659467"/>
              <a:gd name="connsiteX2" fmla="*/ 2844800 w 2844800"/>
              <a:gd name="connsiteY2" fmla="*/ 1659467 h 1659467"/>
              <a:gd name="connsiteX3" fmla="*/ 2844800 w 2844800"/>
              <a:gd name="connsiteY3" fmla="*/ 1659467 h 1659467"/>
              <a:gd name="connsiteX0" fmla="*/ 0 w 2844800"/>
              <a:gd name="connsiteY0" fmla="*/ 0 h 1659467"/>
              <a:gd name="connsiteX1" fmla="*/ 996950 w 2844800"/>
              <a:gd name="connsiteY1" fmla="*/ 1087952 h 1659467"/>
              <a:gd name="connsiteX2" fmla="*/ 2844800 w 2844800"/>
              <a:gd name="connsiteY2" fmla="*/ 1659467 h 1659467"/>
              <a:gd name="connsiteX3" fmla="*/ 2844800 w 2844800"/>
              <a:gd name="connsiteY3" fmla="*/ 1659467 h 1659467"/>
              <a:gd name="connsiteX0" fmla="*/ 0 w 2844800"/>
              <a:gd name="connsiteY0" fmla="*/ 0 h 1659467"/>
              <a:gd name="connsiteX1" fmla="*/ 996950 w 2844800"/>
              <a:gd name="connsiteY1" fmla="*/ 1087952 h 1659467"/>
              <a:gd name="connsiteX2" fmla="*/ 2844800 w 2844800"/>
              <a:gd name="connsiteY2" fmla="*/ 1659467 h 1659467"/>
              <a:gd name="connsiteX3" fmla="*/ 2844800 w 2844800"/>
              <a:gd name="connsiteY3" fmla="*/ 1659467 h 1659467"/>
              <a:gd name="connsiteX0" fmla="*/ 0 w 2844800"/>
              <a:gd name="connsiteY0" fmla="*/ 0 h 1659467"/>
              <a:gd name="connsiteX1" fmla="*/ 996950 w 2844800"/>
              <a:gd name="connsiteY1" fmla="*/ 1087952 h 1659467"/>
              <a:gd name="connsiteX2" fmla="*/ 2844800 w 2844800"/>
              <a:gd name="connsiteY2" fmla="*/ 1659467 h 1659467"/>
              <a:gd name="connsiteX3" fmla="*/ 2844800 w 2844800"/>
              <a:gd name="connsiteY3" fmla="*/ 1659467 h 1659467"/>
            </a:gdLst>
            <a:ahLst/>
            <a:cxnLst>
              <a:cxn ang="0">
                <a:pos x="connsiteX0" y="connsiteY0"/>
              </a:cxn>
              <a:cxn ang="0">
                <a:pos x="connsiteX1" y="connsiteY1"/>
              </a:cxn>
              <a:cxn ang="0">
                <a:pos x="connsiteX2" y="connsiteY2"/>
              </a:cxn>
              <a:cxn ang="0">
                <a:pos x="connsiteX3" y="connsiteY3"/>
              </a:cxn>
            </a:cxnLst>
            <a:rect l="l" t="t" r="r" b="b"/>
            <a:pathLst>
              <a:path w="2844800" h="1659467">
                <a:moveTo>
                  <a:pt x="0" y="0"/>
                </a:moveTo>
                <a:cubicBezTo>
                  <a:pt x="269874" y="503741"/>
                  <a:pt x="522817" y="811374"/>
                  <a:pt x="996950" y="1087952"/>
                </a:cubicBezTo>
                <a:cubicBezTo>
                  <a:pt x="1471083" y="1364530"/>
                  <a:pt x="1978024" y="1506794"/>
                  <a:pt x="2844800" y="1659467"/>
                </a:cubicBezTo>
                <a:lnTo>
                  <a:pt x="2844800" y="1659467"/>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cxnSp>
        <p:nvCxnSpPr>
          <p:cNvPr id="29" name="Straight Connector 28"/>
          <p:cNvCxnSpPr/>
          <p:nvPr/>
        </p:nvCxnSpPr>
        <p:spPr>
          <a:xfrm flipV="1">
            <a:off x="5257800" y="4495800"/>
            <a:ext cx="2971800" cy="2"/>
          </a:xfrm>
          <a:prstGeom prst="line">
            <a:avLst/>
          </a:prstGeom>
          <a:ln>
            <a:solidFill>
              <a:schemeClr val="tx1"/>
            </a:solidFill>
            <a:prstDash val="dash"/>
          </a:ln>
          <a:effectLst/>
        </p:spPr>
        <p:style>
          <a:lnRef idx="2">
            <a:schemeClr val="accent1"/>
          </a:lnRef>
          <a:fillRef idx="0">
            <a:schemeClr val="accent1"/>
          </a:fillRef>
          <a:effectRef idx="1">
            <a:schemeClr val="accent1"/>
          </a:effectRef>
          <a:fontRef idx="minor">
            <a:schemeClr val="tx1"/>
          </a:fontRef>
        </p:style>
      </p:cxnSp>
      <mc:AlternateContent xmlns:mc="http://schemas.openxmlformats.org/markup-compatibility/2006" xmlns:a14="http://schemas.microsoft.com/office/drawing/2010/main">
        <mc:Choice Requires="a14">
          <p:sp>
            <p:nvSpPr>
              <p:cNvPr id="33" name="TextBox 32"/>
              <p:cNvSpPr txBox="1"/>
              <p:nvPr/>
            </p:nvSpPr>
            <p:spPr>
              <a:xfrm>
                <a:off x="4953000" y="4267200"/>
                <a:ext cx="381000" cy="369332"/>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US" i="1" dirty="0" smtClean="0">
                          <a:latin typeface="Cambria Math" panose="02040503050406030204" pitchFamily="18" charset="0"/>
                        </a:rPr>
                        <m:t>𝑐</m:t>
                      </m:r>
                    </m:oMath>
                  </m:oMathPara>
                </a14:m>
                <a:endParaRPr lang="en-US" baseline="30000" dirty="0"/>
              </a:p>
            </p:txBody>
          </p:sp>
        </mc:Choice>
        <mc:Fallback xmlns="">
          <p:sp>
            <p:nvSpPr>
              <p:cNvPr id="33" name="TextBox 32"/>
              <p:cNvSpPr txBox="1">
                <a:spLocks noRot="1" noChangeAspect="1" noMove="1" noResize="1" noEditPoints="1" noAdjustHandles="1" noChangeArrowheads="1" noChangeShapeType="1" noTextEdit="1"/>
              </p:cNvSpPr>
              <p:nvPr/>
            </p:nvSpPr>
            <p:spPr>
              <a:xfrm>
                <a:off x="4953000" y="4267200"/>
                <a:ext cx="381000" cy="369332"/>
              </a:xfrm>
              <a:prstGeom prst="rect">
                <a:avLst/>
              </a:prstGeom>
              <a:blipFill>
                <a:blip r:embed="rId3"/>
                <a:stretch>
                  <a:fillRect/>
                </a:stretch>
              </a:blipFill>
            </p:spPr>
            <p:txBody>
              <a:bodyPr/>
              <a:lstStyle/>
              <a:p>
                <a:r>
                  <a:rPr lang="en-US">
                    <a:noFill/>
                  </a:rPr>
                  <a:t> </a:t>
                </a:r>
              </a:p>
            </p:txBody>
          </p:sp>
        </mc:Fallback>
      </mc:AlternateContent>
      <p:cxnSp>
        <p:nvCxnSpPr>
          <p:cNvPr id="35" name="Straight Connector 34"/>
          <p:cNvCxnSpPr/>
          <p:nvPr/>
        </p:nvCxnSpPr>
        <p:spPr>
          <a:xfrm>
            <a:off x="7210425" y="2663825"/>
            <a:ext cx="333375" cy="3175"/>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38" name="Straight Connector 37"/>
          <p:cNvCxnSpPr/>
          <p:nvPr/>
        </p:nvCxnSpPr>
        <p:spPr>
          <a:xfrm>
            <a:off x="7543800" y="2362200"/>
            <a:ext cx="0" cy="304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42" name="Straight Connector 41"/>
          <p:cNvCxnSpPr/>
          <p:nvPr/>
        </p:nvCxnSpPr>
        <p:spPr>
          <a:xfrm flipV="1">
            <a:off x="6400800" y="3429000"/>
            <a:ext cx="0" cy="1676400"/>
          </a:xfrm>
          <a:prstGeom prst="line">
            <a:avLst/>
          </a:prstGeom>
          <a:ln>
            <a:solidFill>
              <a:schemeClr val="tx1"/>
            </a:solidFill>
            <a:prstDash val="dash"/>
          </a:ln>
          <a:effectLst/>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flipH="1">
            <a:off x="5257800" y="3276600"/>
            <a:ext cx="2590800" cy="1219200"/>
          </a:xfrm>
          <a:prstGeom prst="line">
            <a:avLst/>
          </a:prstGeom>
          <a:ln>
            <a:solidFill>
              <a:srgbClr val="FF0000"/>
            </a:solidFill>
            <a:prstDash val="lgDash"/>
          </a:ln>
          <a:effectLst/>
        </p:spPr>
        <p:style>
          <a:lnRef idx="2">
            <a:schemeClr val="accent1"/>
          </a:lnRef>
          <a:fillRef idx="0">
            <a:schemeClr val="accent1"/>
          </a:fillRef>
          <a:effectRef idx="1">
            <a:schemeClr val="accent1"/>
          </a:effectRef>
          <a:fontRef idx="minor">
            <a:schemeClr val="tx1"/>
          </a:fontRef>
        </p:style>
      </p:cxnSp>
      <p:cxnSp>
        <p:nvCxnSpPr>
          <p:cNvPr id="28" name="Straight Connector 27"/>
          <p:cNvCxnSpPr/>
          <p:nvPr/>
        </p:nvCxnSpPr>
        <p:spPr>
          <a:xfrm>
            <a:off x="7362825" y="3502025"/>
            <a:ext cx="333375" cy="3175"/>
          </a:xfrm>
          <a:prstGeom prst="line">
            <a:avLst/>
          </a:prstGeom>
          <a:ln>
            <a:solidFill>
              <a:srgbClr val="FF0000"/>
            </a:solidFill>
          </a:ln>
          <a:effectLst/>
        </p:spPr>
        <p:style>
          <a:lnRef idx="2">
            <a:schemeClr val="accent1"/>
          </a:lnRef>
          <a:fillRef idx="0">
            <a:schemeClr val="accent1"/>
          </a:fillRef>
          <a:effectRef idx="1">
            <a:schemeClr val="accent1"/>
          </a:effectRef>
          <a:fontRef idx="minor">
            <a:schemeClr val="tx1"/>
          </a:fontRef>
        </p:style>
      </p:cxnSp>
      <p:cxnSp>
        <p:nvCxnSpPr>
          <p:cNvPr id="30" name="Straight Connector 29"/>
          <p:cNvCxnSpPr/>
          <p:nvPr/>
        </p:nvCxnSpPr>
        <p:spPr>
          <a:xfrm>
            <a:off x="7696200" y="3352800"/>
            <a:ext cx="0" cy="152400"/>
          </a:xfrm>
          <a:prstGeom prst="line">
            <a:avLst/>
          </a:prstGeom>
          <a:ln>
            <a:solidFill>
              <a:srgbClr val="FF0000"/>
            </a:solidFill>
          </a:ln>
          <a:effectLst/>
        </p:spPr>
        <p:style>
          <a:lnRef idx="2">
            <a:schemeClr val="accent1"/>
          </a:lnRef>
          <a:fillRef idx="0">
            <a:schemeClr val="accent1"/>
          </a:fillRef>
          <a:effectRef idx="1">
            <a:schemeClr val="accent1"/>
          </a:effectRef>
          <a:fontRef idx="minor">
            <a:schemeClr val="tx1"/>
          </a:fontRef>
        </p:style>
      </p:cxnSp>
      <mc:AlternateContent xmlns:mc="http://schemas.openxmlformats.org/markup-compatibility/2006" xmlns:a14="http://schemas.microsoft.com/office/drawing/2010/main">
        <mc:Choice Requires="a14">
          <p:sp>
            <p:nvSpPr>
              <p:cNvPr id="31" name="TextBox 30"/>
              <p:cNvSpPr txBox="1"/>
              <p:nvPr/>
            </p:nvSpPr>
            <p:spPr>
              <a:xfrm>
                <a:off x="7620000" y="3276600"/>
                <a:ext cx="762000" cy="369332"/>
              </a:xfrm>
              <a:prstGeom prst="rect">
                <a:avLst/>
              </a:prstGeom>
              <a:noFill/>
              <a:ln>
                <a:noFill/>
              </a:ln>
            </p:spPr>
            <p:txBody>
              <a:bodyPr wrap="square" rtlCol="0">
                <a:spAutoFit/>
              </a:bodyPr>
              <a:lstStyle/>
              <a:p>
                <a:pPr/>
                <a14:m>
                  <m:oMathPara xmlns:m="http://schemas.openxmlformats.org/officeDocument/2006/math">
                    <m:oMathParaPr>
                      <m:jc m:val="centerGroup"/>
                    </m:oMathParaPr>
                    <m:oMath xmlns:m="http://schemas.openxmlformats.org/officeDocument/2006/math">
                      <m:r>
                        <a:rPr lang="en-US" i="1" dirty="0" smtClean="0">
                          <a:solidFill>
                            <a:srgbClr val="FF0000"/>
                          </a:solidFill>
                          <a:latin typeface="Cambria Math" panose="02040503050406030204" pitchFamily="18" charset="0"/>
                        </a:rPr>
                        <m:t>𝐹</m:t>
                      </m:r>
                      <m:r>
                        <a:rPr lang="en-US" i="1" dirty="0" smtClean="0">
                          <a:solidFill>
                            <a:srgbClr val="FF0000"/>
                          </a:solidFill>
                          <a:latin typeface="Cambria Math" panose="02040503050406030204" pitchFamily="18" charset="0"/>
                        </a:rPr>
                        <m:t>/2</m:t>
                      </m:r>
                      <m:r>
                        <a:rPr lang="en-US" i="1" dirty="0" smtClean="0">
                          <a:solidFill>
                            <a:srgbClr val="FF0000"/>
                          </a:solidFill>
                          <a:latin typeface="Cambria Math" panose="02040503050406030204" pitchFamily="18" charset="0"/>
                        </a:rPr>
                        <m:t>𝑆</m:t>
                      </m:r>
                    </m:oMath>
                  </m:oMathPara>
                </a14:m>
                <a:endParaRPr lang="en-US" baseline="30000" dirty="0">
                  <a:solidFill>
                    <a:srgbClr val="FF0000"/>
                  </a:solidFill>
                </a:endParaRPr>
              </a:p>
            </p:txBody>
          </p:sp>
        </mc:Choice>
        <mc:Fallback xmlns="">
          <p:sp>
            <p:nvSpPr>
              <p:cNvPr id="31" name="TextBox 30"/>
              <p:cNvSpPr txBox="1">
                <a:spLocks noRot="1" noChangeAspect="1" noMove="1" noResize="1" noEditPoints="1" noAdjustHandles="1" noChangeArrowheads="1" noChangeShapeType="1" noTextEdit="1"/>
              </p:cNvSpPr>
              <p:nvPr/>
            </p:nvSpPr>
            <p:spPr>
              <a:xfrm>
                <a:off x="7620000" y="3276600"/>
                <a:ext cx="762000" cy="369332"/>
              </a:xfrm>
              <a:prstGeom prst="rect">
                <a:avLst/>
              </a:prstGeom>
              <a:blipFill>
                <a:blip r:embed="rId4"/>
                <a:stretch>
                  <a:fillRect b="-13333"/>
                </a:stretch>
              </a:blipFill>
              <a:ln>
                <a:noFill/>
              </a:ln>
            </p:spPr>
            <p:txBody>
              <a:bodyPr/>
              <a:lstStyle/>
              <a:p>
                <a:r>
                  <a:rPr lang="en-US">
                    <a:noFill/>
                  </a:rPr>
                  <a:t> </a:t>
                </a:r>
              </a:p>
            </p:txBody>
          </p:sp>
        </mc:Fallback>
      </mc:AlternateContent>
      <p:cxnSp>
        <p:nvCxnSpPr>
          <p:cNvPr id="36" name="Straight Connector 35"/>
          <p:cNvCxnSpPr/>
          <p:nvPr/>
        </p:nvCxnSpPr>
        <p:spPr>
          <a:xfrm flipV="1">
            <a:off x="6858000" y="3733800"/>
            <a:ext cx="0" cy="1371600"/>
          </a:xfrm>
          <a:prstGeom prst="line">
            <a:avLst/>
          </a:prstGeom>
          <a:ln>
            <a:solidFill>
              <a:srgbClr val="FF0000"/>
            </a:solidFill>
            <a:prstDash val="dash"/>
          </a:ln>
          <a:effectLst/>
        </p:spPr>
        <p:style>
          <a:lnRef idx="2">
            <a:schemeClr val="accent1"/>
          </a:lnRef>
          <a:fillRef idx="0">
            <a:schemeClr val="accent1"/>
          </a:fillRef>
          <a:effectRef idx="1">
            <a:schemeClr val="accent1"/>
          </a:effectRef>
          <a:fontRef idx="minor">
            <a:schemeClr val="tx1"/>
          </a:fontRef>
        </p:style>
      </p:cxnSp>
      <p:sp>
        <p:nvSpPr>
          <p:cNvPr id="37" name="TextBox 36"/>
          <p:cNvSpPr txBox="1"/>
          <p:nvPr/>
        </p:nvSpPr>
        <p:spPr>
          <a:xfrm>
            <a:off x="7772400" y="2971800"/>
            <a:ext cx="609600" cy="369332"/>
          </a:xfrm>
          <a:prstGeom prst="rect">
            <a:avLst/>
          </a:prstGeom>
          <a:noFill/>
        </p:spPr>
        <p:txBody>
          <a:bodyPr wrap="square" rtlCol="0">
            <a:spAutoFit/>
          </a:bodyPr>
          <a:lstStyle/>
          <a:p>
            <a:pPr marL="0" lvl="1"/>
            <a:r>
              <a:rPr lang="en-US" dirty="0">
                <a:solidFill>
                  <a:srgbClr val="FF0000"/>
                </a:solidFill>
              </a:rPr>
              <a:t>CC’</a:t>
            </a:r>
          </a:p>
        </p:txBody>
      </p:sp>
      <mc:AlternateContent xmlns:mc="http://schemas.openxmlformats.org/markup-compatibility/2006" xmlns:a14="http://schemas.microsoft.com/office/drawing/2010/main">
        <mc:Choice Requires="a14">
          <p:sp>
            <p:nvSpPr>
              <p:cNvPr id="40" name="TextBox 39"/>
              <p:cNvSpPr txBox="1"/>
              <p:nvPr/>
            </p:nvSpPr>
            <p:spPr>
              <a:xfrm>
                <a:off x="6629400" y="5029200"/>
                <a:ext cx="533400" cy="369332"/>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US" i="1" dirty="0" smtClean="0">
                          <a:solidFill>
                            <a:srgbClr val="FF0000"/>
                          </a:solidFill>
                          <a:latin typeface="Cambria Math" panose="02040503050406030204" pitchFamily="18" charset="0"/>
                        </a:rPr>
                        <m:t>𝑛</m:t>
                      </m:r>
                      <m:r>
                        <a:rPr lang="en-US" i="1" baseline="-25000" dirty="0">
                          <a:solidFill>
                            <a:srgbClr val="FF0000"/>
                          </a:solidFill>
                          <a:latin typeface="Cambria Math" panose="02040503050406030204" pitchFamily="18" charset="0"/>
                        </a:rPr>
                        <m:t>1</m:t>
                      </m:r>
                    </m:oMath>
                  </m:oMathPara>
                </a14:m>
                <a:endParaRPr lang="en-US" baseline="-25000" dirty="0">
                  <a:solidFill>
                    <a:srgbClr val="FF0000"/>
                  </a:solidFill>
                </a:endParaRPr>
              </a:p>
            </p:txBody>
          </p:sp>
        </mc:Choice>
        <mc:Fallback xmlns="">
          <p:sp>
            <p:nvSpPr>
              <p:cNvPr id="40" name="TextBox 39"/>
              <p:cNvSpPr txBox="1">
                <a:spLocks noRot="1" noChangeAspect="1" noMove="1" noResize="1" noEditPoints="1" noAdjustHandles="1" noChangeArrowheads="1" noChangeShapeType="1" noTextEdit="1"/>
              </p:cNvSpPr>
              <p:nvPr/>
            </p:nvSpPr>
            <p:spPr>
              <a:xfrm>
                <a:off x="6629400" y="5029200"/>
                <a:ext cx="533400" cy="369332"/>
              </a:xfrm>
              <a:prstGeom prst="rect">
                <a:avLst/>
              </a:prstGeom>
              <a:blipFill>
                <a:blip r:embed="rId5"/>
                <a:stretch>
                  <a:fillRect/>
                </a:stretch>
              </a:blipFill>
            </p:spPr>
            <p:txBody>
              <a:bodyPr/>
              <a:lstStyle/>
              <a:p>
                <a:r>
                  <a:rPr lang="en-US">
                    <a:noFill/>
                  </a:rPr>
                  <a:t> </a:t>
                </a:r>
              </a:p>
            </p:txBody>
          </p:sp>
        </mc:Fallback>
      </mc:AlternateContent>
      <p:cxnSp>
        <p:nvCxnSpPr>
          <p:cNvPr id="43" name="Straight Connector 42"/>
          <p:cNvCxnSpPr/>
          <p:nvPr/>
        </p:nvCxnSpPr>
        <p:spPr>
          <a:xfrm flipH="1">
            <a:off x="6400800" y="3429000"/>
            <a:ext cx="1143000" cy="0"/>
          </a:xfrm>
          <a:prstGeom prst="line">
            <a:avLst/>
          </a:prstGeom>
          <a:ln w="12700">
            <a:solidFill>
              <a:srgbClr val="FF0000"/>
            </a:solidFill>
            <a:prstDash val="dash"/>
          </a:ln>
          <a:effectLst/>
        </p:spPr>
        <p:style>
          <a:lnRef idx="2">
            <a:schemeClr val="accent1"/>
          </a:lnRef>
          <a:fillRef idx="0">
            <a:schemeClr val="accent1"/>
          </a:fillRef>
          <a:effectRef idx="1">
            <a:schemeClr val="accent1"/>
          </a:effectRef>
          <a:fontRef idx="minor">
            <a:schemeClr val="tx1"/>
          </a:fontRef>
        </p:style>
      </p:cxnSp>
      <mc:AlternateContent xmlns:mc="http://schemas.openxmlformats.org/markup-compatibility/2006" xmlns:a14="http://schemas.microsoft.com/office/drawing/2010/main">
        <mc:Choice Requires="a14">
          <p:sp>
            <p:nvSpPr>
              <p:cNvPr id="45" name="TextBox 44"/>
              <p:cNvSpPr txBox="1"/>
              <p:nvPr/>
            </p:nvSpPr>
            <p:spPr>
              <a:xfrm>
                <a:off x="7315200" y="5029200"/>
                <a:ext cx="533400" cy="369332"/>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US" i="1" dirty="0" smtClean="0">
                          <a:solidFill>
                            <a:srgbClr val="FF0000"/>
                          </a:solidFill>
                          <a:latin typeface="Cambria Math" panose="02040503050406030204" pitchFamily="18" charset="0"/>
                        </a:rPr>
                        <m:t>2</m:t>
                      </m:r>
                      <m:r>
                        <a:rPr lang="en-US" i="1" dirty="0" smtClean="0">
                          <a:solidFill>
                            <a:srgbClr val="FF0000"/>
                          </a:solidFill>
                          <a:latin typeface="Cambria Math" panose="02040503050406030204" pitchFamily="18" charset="0"/>
                        </a:rPr>
                        <m:t>𝑛</m:t>
                      </m:r>
                      <m:r>
                        <a:rPr lang="en-US" i="1" baseline="-25000" dirty="0">
                          <a:solidFill>
                            <a:srgbClr val="FF0000"/>
                          </a:solidFill>
                          <a:latin typeface="Cambria Math" panose="02040503050406030204" pitchFamily="18" charset="0"/>
                        </a:rPr>
                        <m:t>0</m:t>
                      </m:r>
                    </m:oMath>
                  </m:oMathPara>
                </a14:m>
                <a:endParaRPr lang="en-US" baseline="-25000" dirty="0">
                  <a:solidFill>
                    <a:srgbClr val="FF0000"/>
                  </a:solidFill>
                </a:endParaRPr>
              </a:p>
            </p:txBody>
          </p:sp>
        </mc:Choice>
        <mc:Fallback xmlns="">
          <p:sp>
            <p:nvSpPr>
              <p:cNvPr id="45" name="TextBox 44"/>
              <p:cNvSpPr txBox="1">
                <a:spLocks noRot="1" noChangeAspect="1" noMove="1" noResize="1" noEditPoints="1" noAdjustHandles="1" noChangeArrowheads="1" noChangeShapeType="1" noTextEdit="1"/>
              </p:cNvSpPr>
              <p:nvPr/>
            </p:nvSpPr>
            <p:spPr>
              <a:xfrm>
                <a:off x="7315200" y="5029200"/>
                <a:ext cx="533400" cy="369332"/>
              </a:xfrm>
              <a:prstGeom prst="rect">
                <a:avLst/>
              </a:prstGeom>
              <a:blipFill>
                <a:blip r:embed="rId6"/>
                <a:stretch>
                  <a:fillRect/>
                </a:stretch>
              </a:blipFill>
            </p:spPr>
            <p:txBody>
              <a:bodyPr/>
              <a:lstStyle/>
              <a:p>
                <a:r>
                  <a:rPr lang="en-US">
                    <a:noFill/>
                  </a:rPr>
                  <a:t> </a:t>
                </a:r>
              </a:p>
            </p:txBody>
          </p:sp>
        </mc:Fallback>
      </mc:AlternateContent>
      <p:cxnSp>
        <p:nvCxnSpPr>
          <p:cNvPr id="47" name="Straight Connector 46"/>
          <p:cNvCxnSpPr/>
          <p:nvPr/>
        </p:nvCxnSpPr>
        <p:spPr>
          <a:xfrm flipH="1" flipV="1">
            <a:off x="5257800" y="3429000"/>
            <a:ext cx="1140883" cy="3974"/>
          </a:xfrm>
          <a:prstGeom prst="line">
            <a:avLst/>
          </a:prstGeom>
          <a:ln>
            <a:solidFill>
              <a:schemeClr val="tx1"/>
            </a:solidFill>
            <a:prstDash val="dash"/>
          </a:ln>
          <a:effectLst/>
        </p:spPr>
        <p:style>
          <a:lnRef idx="2">
            <a:schemeClr val="accent1"/>
          </a:lnRef>
          <a:fillRef idx="0">
            <a:schemeClr val="accent1"/>
          </a:fillRef>
          <a:effectRef idx="1">
            <a:schemeClr val="accent1"/>
          </a:effectRef>
          <a:fontRef idx="minor">
            <a:schemeClr val="tx1"/>
          </a:fontRef>
        </p:style>
      </p:cxnSp>
      <p:cxnSp>
        <p:nvCxnSpPr>
          <p:cNvPr id="48" name="Straight Connector 47"/>
          <p:cNvCxnSpPr/>
          <p:nvPr/>
        </p:nvCxnSpPr>
        <p:spPr>
          <a:xfrm>
            <a:off x="5257800" y="3733800"/>
            <a:ext cx="1600200" cy="0"/>
          </a:xfrm>
          <a:prstGeom prst="line">
            <a:avLst/>
          </a:prstGeom>
          <a:ln>
            <a:solidFill>
              <a:srgbClr val="FF0000"/>
            </a:solidFill>
            <a:prstDash val="dash"/>
          </a:ln>
          <a:effectLst/>
        </p:spPr>
        <p:style>
          <a:lnRef idx="2">
            <a:schemeClr val="accent1"/>
          </a:lnRef>
          <a:fillRef idx="0">
            <a:schemeClr val="accent1"/>
          </a:fillRef>
          <a:effectRef idx="1">
            <a:schemeClr val="accent1"/>
          </a:effectRef>
          <a:fontRef idx="minor">
            <a:schemeClr val="tx1"/>
          </a:fontRef>
        </p:style>
      </p:cxnSp>
      <mc:AlternateContent xmlns:mc="http://schemas.openxmlformats.org/markup-compatibility/2006" xmlns:a14="http://schemas.microsoft.com/office/drawing/2010/main">
        <mc:Choice Requires="a14">
          <p:sp>
            <p:nvSpPr>
              <p:cNvPr id="49" name="TextBox 48"/>
              <p:cNvSpPr txBox="1"/>
              <p:nvPr/>
            </p:nvSpPr>
            <p:spPr>
              <a:xfrm>
                <a:off x="4876800" y="3505200"/>
                <a:ext cx="457200" cy="369332"/>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US" i="1" dirty="0" smtClean="0">
                          <a:solidFill>
                            <a:srgbClr val="FF0000"/>
                          </a:solidFill>
                          <a:latin typeface="Cambria Math" panose="02040503050406030204" pitchFamily="18" charset="0"/>
                        </a:rPr>
                        <m:t>𝑃</m:t>
                      </m:r>
                      <m:r>
                        <a:rPr lang="en-US" i="1" baseline="-25000" dirty="0">
                          <a:solidFill>
                            <a:srgbClr val="FF0000"/>
                          </a:solidFill>
                          <a:latin typeface="Cambria Math" panose="02040503050406030204" pitchFamily="18" charset="0"/>
                        </a:rPr>
                        <m:t>1</m:t>
                      </m:r>
                    </m:oMath>
                  </m:oMathPara>
                </a14:m>
                <a:endParaRPr lang="en-US" baseline="-25000" dirty="0">
                  <a:solidFill>
                    <a:srgbClr val="FF0000"/>
                  </a:solidFill>
                </a:endParaRPr>
              </a:p>
            </p:txBody>
          </p:sp>
        </mc:Choice>
        <mc:Fallback xmlns="">
          <p:sp>
            <p:nvSpPr>
              <p:cNvPr id="49" name="TextBox 48"/>
              <p:cNvSpPr txBox="1">
                <a:spLocks noRot="1" noChangeAspect="1" noMove="1" noResize="1" noEditPoints="1" noAdjustHandles="1" noChangeArrowheads="1" noChangeShapeType="1" noTextEdit="1"/>
              </p:cNvSpPr>
              <p:nvPr/>
            </p:nvSpPr>
            <p:spPr>
              <a:xfrm>
                <a:off x="4876800" y="3505200"/>
                <a:ext cx="457200" cy="369332"/>
              </a:xfrm>
              <a:prstGeom prst="rect">
                <a:avLst/>
              </a:prstGeom>
              <a:blipFill>
                <a:blip r:embed="rId7"/>
                <a:stretch>
                  <a:fillRect/>
                </a:stretch>
              </a:blipFill>
            </p:spPr>
            <p:txBody>
              <a:bodyPr/>
              <a:lstStyle/>
              <a:p>
                <a:r>
                  <a:rPr lang="en-US">
                    <a:noFill/>
                  </a:rPr>
                  <a:t> </a:t>
                </a:r>
              </a:p>
            </p:txBody>
          </p:sp>
        </mc:Fallback>
      </mc:AlternateContent>
      <p:sp>
        <p:nvSpPr>
          <p:cNvPr id="50" name="TextBox 49"/>
          <p:cNvSpPr txBox="1"/>
          <p:nvPr/>
        </p:nvSpPr>
        <p:spPr>
          <a:xfrm>
            <a:off x="6229350" y="3000375"/>
            <a:ext cx="533400" cy="369332"/>
          </a:xfrm>
          <a:prstGeom prst="rect">
            <a:avLst/>
          </a:prstGeom>
          <a:noFill/>
        </p:spPr>
        <p:txBody>
          <a:bodyPr wrap="square" rtlCol="0">
            <a:spAutoFit/>
          </a:bodyPr>
          <a:lstStyle/>
          <a:p>
            <a:r>
              <a:rPr lang="en-US" dirty="0"/>
              <a:t>E</a:t>
            </a:r>
            <a:endParaRPr lang="en-US" baseline="30000" dirty="0"/>
          </a:p>
        </p:txBody>
      </p:sp>
      <p:cxnSp>
        <p:nvCxnSpPr>
          <p:cNvPr id="52" name="Straight Connector 51"/>
          <p:cNvCxnSpPr/>
          <p:nvPr/>
        </p:nvCxnSpPr>
        <p:spPr>
          <a:xfrm>
            <a:off x="6054725" y="3733800"/>
            <a:ext cx="0" cy="1371600"/>
          </a:xfrm>
          <a:prstGeom prst="line">
            <a:avLst/>
          </a:prstGeom>
          <a:ln w="12700">
            <a:solidFill>
              <a:srgbClr val="FF0000"/>
            </a:solidFill>
            <a:prstDash val="dash"/>
          </a:ln>
          <a:effectLst/>
        </p:spPr>
        <p:style>
          <a:lnRef idx="2">
            <a:schemeClr val="accent1"/>
          </a:lnRef>
          <a:fillRef idx="0">
            <a:schemeClr val="accent1"/>
          </a:fillRef>
          <a:effectRef idx="1">
            <a:schemeClr val="accent1"/>
          </a:effectRef>
          <a:fontRef idx="minor">
            <a:schemeClr val="tx1"/>
          </a:fontRef>
        </p:style>
      </p:cxnSp>
      <mc:AlternateContent xmlns:mc="http://schemas.openxmlformats.org/markup-compatibility/2006" xmlns:a14="http://schemas.microsoft.com/office/drawing/2010/main">
        <mc:Choice Requires="a14">
          <p:sp>
            <p:nvSpPr>
              <p:cNvPr id="56" name="TextBox 55"/>
              <p:cNvSpPr txBox="1"/>
              <p:nvPr/>
            </p:nvSpPr>
            <p:spPr>
              <a:xfrm>
                <a:off x="5715000" y="5029200"/>
                <a:ext cx="685800" cy="369332"/>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US" i="1" dirty="0" smtClean="0">
                          <a:solidFill>
                            <a:srgbClr val="FF0000"/>
                          </a:solidFill>
                          <a:latin typeface="Cambria Math" panose="02040503050406030204" pitchFamily="18" charset="0"/>
                        </a:rPr>
                        <m:t>𝑛</m:t>
                      </m:r>
                      <m:r>
                        <a:rPr lang="en-US" i="1" baseline="-25000" dirty="0">
                          <a:solidFill>
                            <a:srgbClr val="FF0000"/>
                          </a:solidFill>
                          <a:latin typeface="Cambria Math" panose="02040503050406030204" pitchFamily="18" charset="0"/>
                        </a:rPr>
                        <m:t>1</m:t>
                      </m:r>
                      <m:r>
                        <a:rPr lang="en-US" i="1" dirty="0">
                          <a:solidFill>
                            <a:srgbClr val="FF0000"/>
                          </a:solidFill>
                          <a:latin typeface="Cambria Math" panose="02040503050406030204" pitchFamily="18" charset="0"/>
                        </a:rPr>
                        <m:t>/2</m:t>
                      </m:r>
                    </m:oMath>
                  </m:oMathPara>
                </a14:m>
                <a:endParaRPr lang="en-US" baseline="-25000" dirty="0">
                  <a:solidFill>
                    <a:srgbClr val="FF0000"/>
                  </a:solidFill>
                </a:endParaRPr>
              </a:p>
            </p:txBody>
          </p:sp>
        </mc:Choice>
        <mc:Fallback xmlns="">
          <p:sp>
            <p:nvSpPr>
              <p:cNvPr id="56" name="TextBox 55"/>
              <p:cNvSpPr txBox="1">
                <a:spLocks noRot="1" noChangeAspect="1" noMove="1" noResize="1" noEditPoints="1" noAdjustHandles="1" noChangeArrowheads="1" noChangeShapeType="1" noTextEdit="1"/>
              </p:cNvSpPr>
              <p:nvPr/>
            </p:nvSpPr>
            <p:spPr>
              <a:xfrm>
                <a:off x="5715000" y="5029200"/>
                <a:ext cx="685800" cy="369332"/>
              </a:xfrm>
              <a:prstGeom prst="rect">
                <a:avLst/>
              </a:prstGeom>
              <a:blipFill>
                <a:blip r:embed="rId8"/>
                <a:stretch>
                  <a:fillRect b="-13793"/>
                </a:stretch>
              </a:blipFill>
            </p:spPr>
            <p:txBody>
              <a:bodyPr/>
              <a:lstStyle/>
              <a:p>
                <a:r>
                  <a:rPr lang="en-US">
                    <a:noFill/>
                  </a:rPr>
                  <a:t> </a:t>
                </a:r>
              </a:p>
            </p:txBody>
          </p:sp>
        </mc:Fallback>
      </mc:AlternateContent>
      <p:cxnSp>
        <p:nvCxnSpPr>
          <p:cNvPr id="57" name="Straight Arrow Connector 56"/>
          <p:cNvCxnSpPr/>
          <p:nvPr/>
        </p:nvCxnSpPr>
        <p:spPr>
          <a:xfrm>
            <a:off x="5410200" y="3429000"/>
            <a:ext cx="0" cy="304800"/>
          </a:xfrm>
          <a:prstGeom prst="straightConnector1">
            <a:avLst/>
          </a:prstGeom>
          <a:ln w="25400">
            <a:solidFill>
              <a:srgbClr val="FF0000"/>
            </a:solidFill>
            <a:tailEnd type="arrow" w="sm" len="sm"/>
          </a:ln>
          <a:effectLst/>
        </p:spPr>
        <p:style>
          <a:lnRef idx="2">
            <a:schemeClr val="accent1"/>
          </a:lnRef>
          <a:fillRef idx="0">
            <a:schemeClr val="accent1"/>
          </a:fillRef>
          <a:effectRef idx="1">
            <a:schemeClr val="accent1"/>
          </a:effectRef>
          <a:fontRef idx="minor">
            <a:schemeClr val="tx1"/>
          </a:fontRef>
        </p:style>
      </p:cxnSp>
      <p:cxnSp>
        <p:nvCxnSpPr>
          <p:cNvPr id="61" name="Straight Arrow Connector 60"/>
          <p:cNvCxnSpPr/>
          <p:nvPr/>
        </p:nvCxnSpPr>
        <p:spPr>
          <a:xfrm flipH="1">
            <a:off x="6057900" y="4953000"/>
            <a:ext cx="342900" cy="0"/>
          </a:xfrm>
          <a:prstGeom prst="straightConnector1">
            <a:avLst/>
          </a:prstGeom>
          <a:ln w="25400">
            <a:solidFill>
              <a:srgbClr val="FF0000"/>
            </a:solidFill>
            <a:tailEnd type="arrow" w="sm" len="sm"/>
          </a:ln>
          <a:effectLst/>
        </p:spPr>
        <p:style>
          <a:lnRef idx="2">
            <a:schemeClr val="accent1"/>
          </a:lnRef>
          <a:fillRef idx="0">
            <a:schemeClr val="accent1"/>
          </a:fillRef>
          <a:effectRef idx="1">
            <a:schemeClr val="accent1"/>
          </a:effectRef>
          <a:fontRef idx="minor">
            <a:schemeClr val="tx1"/>
          </a:fontRef>
        </p:style>
      </p:cxnSp>
      <p:cxnSp>
        <p:nvCxnSpPr>
          <p:cNvPr id="64" name="Straight Arrow Connector 63"/>
          <p:cNvCxnSpPr/>
          <p:nvPr/>
        </p:nvCxnSpPr>
        <p:spPr>
          <a:xfrm>
            <a:off x="6400800" y="4953000"/>
            <a:ext cx="457200" cy="0"/>
          </a:xfrm>
          <a:prstGeom prst="straightConnector1">
            <a:avLst/>
          </a:prstGeom>
          <a:ln w="25400">
            <a:solidFill>
              <a:srgbClr val="FF0000"/>
            </a:solidFill>
            <a:tailEnd type="arrow" w="sm" len="sm"/>
          </a:ln>
          <a:effectLst/>
        </p:spPr>
        <p:style>
          <a:lnRef idx="2">
            <a:schemeClr val="accent1"/>
          </a:lnRef>
          <a:fillRef idx="0">
            <a:schemeClr val="accent1"/>
          </a:fillRef>
          <a:effectRef idx="1">
            <a:schemeClr val="accent1"/>
          </a:effectRef>
          <a:fontRef idx="minor">
            <a:schemeClr val="tx1"/>
          </a:fontRef>
        </p:style>
      </p:cxnSp>
      <mc:AlternateContent xmlns:mc="http://schemas.openxmlformats.org/markup-compatibility/2006" xmlns:a14="http://schemas.microsoft.com/office/drawing/2010/main">
        <mc:Choice Requires="a14">
          <p:sp>
            <p:nvSpPr>
              <p:cNvPr id="51" name="TextBox 50">
                <a:extLst>
                  <a:ext uri="{FF2B5EF4-FFF2-40B4-BE49-F238E27FC236}">
                    <a16:creationId xmlns:a16="http://schemas.microsoft.com/office/drawing/2014/main" id="{7363EEFD-B38B-944C-BF0C-BD18C4D81C83}"/>
                  </a:ext>
                </a:extLst>
              </p:cNvPr>
              <p:cNvSpPr txBox="1"/>
              <p:nvPr/>
            </p:nvSpPr>
            <p:spPr>
              <a:xfrm>
                <a:off x="4538133" y="1600200"/>
                <a:ext cx="795867" cy="369332"/>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US" i="1" dirty="0" smtClean="0">
                          <a:latin typeface="Cambria Math" panose="02040503050406030204" pitchFamily="18" charset="0"/>
                        </a:rPr>
                        <m:t>𝑃</m:t>
                      </m:r>
                      <m:r>
                        <a:rPr lang="en-US" i="1" dirty="0" smtClean="0">
                          <a:latin typeface="Cambria Math" panose="02040503050406030204" pitchFamily="18" charset="0"/>
                        </a:rPr>
                        <m:t>, </m:t>
                      </m:r>
                      <m:r>
                        <a:rPr lang="en-US" i="1" dirty="0" smtClean="0">
                          <a:latin typeface="Cambria Math" panose="02040503050406030204" pitchFamily="18" charset="0"/>
                        </a:rPr>
                        <m:t>𝐴𝐶</m:t>
                      </m:r>
                    </m:oMath>
                  </m:oMathPara>
                </a14:m>
                <a:endParaRPr lang="en-US" baseline="30000" dirty="0"/>
              </a:p>
            </p:txBody>
          </p:sp>
        </mc:Choice>
        <mc:Fallback xmlns="">
          <p:sp>
            <p:nvSpPr>
              <p:cNvPr id="51" name="TextBox 50">
                <a:extLst>
                  <a:ext uri="{FF2B5EF4-FFF2-40B4-BE49-F238E27FC236}">
                    <a16:creationId xmlns:a16="http://schemas.microsoft.com/office/drawing/2014/main" id="{7363EEFD-B38B-944C-BF0C-BD18C4D81C83}"/>
                  </a:ext>
                </a:extLst>
              </p:cNvPr>
              <p:cNvSpPr txBox="1">
                <a:spLocks noRot="1" noChangeAspect="1" noMove="1" noResize="1" noEditPoints="1" noAdjustHandles="1" noChangeArrowheads="1" noChangeShapeType="1" noTextEdit="1"/>
              </p:cNvSpPr>
              <p:nvPr/>
            </p:nvSpPr>
            <p:spPr>
              <a:xfrm>
                <a:off x="4538133" y="1600200"/>
                <a:ext cx="795867" cy="369332"/>
              </a:xfrm>
              <a:prstGeom prst="rect">
                <a:avLst/>
              </a:prstGeom>
              <a:blipFill>
                <a:blip r:embed="rId9"/>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54" name="TextBox 53">
                <a:extLst>
                  <a:ext uri="{FF2B5EF4-FFF2-40B4-BE49-F238E27FC236}">
                    <a16:creationId xmlns:a16="http://schemas.microsoft.com/office/drawing/2014/main" id="{ABFBE0B9-60C7-F844-9631-AE104CADA36B}"/>
                  </a:ext>
                </a:extLst>
              </p:cNvPr>
              <p:cNvSpPr txBox="1"/>
              <p:nvPr/>
            </p:nvSpPr>
            <p:spPr>
              <a:xfrm>
                <a:off x="4876800" y="3200400"/>
                <a:ext cx="457200" cy="369332"/>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US" i="1" dirty="0" smtClean="0">
                          <a:latin typeface="Cambria Math" panose="02040503050406030204" pitchFamily="18" charset="0"/>
                        </a:rPr>
                        <m:t>𝑃</m:t>
                      </m:r>
                      <m:r>
                        <a:rPr lang="en-US" i="1" baseline="-25000" dirty="0">
                          <a:latin typeface="Cambria Math" panose="02040503050406030204" pitchFamily="18" charset="0"/>
                        </a:rPr>
                        <m:t>0</m:t>
                      </m:r>
                    </m:oMath>
                  </m:oMathPara>
                </a14:m>
                <a:endParaRPr lang="en-US" baseline="-25000" dirty="0"/>
              </a:p>
            </p:txBody>
          </p:sp>
        </mc:Choice>
        <mc:Fallback xmlns="">
          <p:sp>
            <p:nvSpPr>
              <p:cNvPr id="54" name="TextBox 53">
                <a:extLst>
                  <a:ext uri="{FF2B5EF4-FFF2-40B4-BE49-F238E27FC236}">
                    <a16:creationId xmlns:a16="http://schemas.microsoft.com/office/drawing/2014/main" id="{ABFBE0B9-60C7-F844-9631-AE104CADA36B}"/>
                  </a:ext>
                </a:extLst>
              </p:cNvPr>
              <p:cNvSpPr txBox="1">
                <a:spLocks noRot="1" noChangeAspect="1" noMove="1" noResize="1" noEditPoints="1" noAdjustHandles="1" noChangeArrowheads="1" noChangeShapeType="1" noTextEdit="1"/>
              </p:cNvSpPr>
              <p:nvPr/>
            </p:nvSpPr>
            <p:spPr>
              <a:xfrm>
                <a:off x="4876800" y="3200400"/>
                <a:ext cx="457200" cy="369332"/>
              </a:xfrm>
              <a:prstGeom prst="rect">
                <a:avLst/>
              </a:prstGeom>
              <a:blipFill>
                <a:blip r:embed="rId10"/>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55" name="TextBox 54">
                <a:extLst>
                  <a:ext uri="{FF2B5EF4-FFF2-40B4-BE49-F238E27FC236}">
                    <a16:creationId xmlns:a16="http://schemas.microsoft.com/office/drawing/2014/main" id="{5972E754-A0F7-A74B-9D3C-C7B25E4760A5}"/>
                  </a:ext>
                </a:extLst>
              </p:cNvPr>
              <p:cNvSpPr txBox="1"/>
              <p:nvPr/>
            </p:nvSpPr>
            <p:spPr>
              <a:xfrm>
                <a:off x="7010400" y="1828800"/>
                <a:ext cx="2133600" cy="369332"/>
              </a:xfrm>
              <a:prstGeom prst="rect">
                <a:avLst/>
              </a:prstGeom>
              <a:noFill/>
            </p:spPr>
            <p:txBody>
              <a:bodyPr wrap="square" rtlCol="0">
                <a:spAutoFit/>
              </a:bodyPr>
              <a:lstStyle/>
              <a:p>
                <a:pPr marL="0" lvl="1"/>
                <a:r>
                  <a:rPr lang="en-US" dirty="0"/>
                  <a:t>CC:  </a:t>
                </a:r>
                <a14:m>
                  <m:oMath xmlns:m="http://schemas.openxmlformats.org/officeDocument/2006/math">
                    <m:r>
                      <a:rPr lang="en-US" i="1" dirty="0" smtClean="0">
                        <a:latin typeface="Cambria Math" panose="02040503050406030204" pitchFamily="18" charset="0"/>
                      </a:rPr>
                      <m:t>𝑛</m:t>
                    </m:r>
                    <m:r>
                      <a:rPr lang="en-US" i="1" dirty="0" smtClean="0">
                        <a:latin typeface="Cambria Math" panose="02040503050406030204" pitchFamily="18" charset="0"/>
                      </a:rPr>
                      <m:t>(</m:t>
                    </m:r>
                    <m:r>
                      <a:rPr lang="en-US" i="1" dirty="0" smtClean="0">
                        <a:latin typeface="Cambria Math" panose="02040503050406030204" pitchFamily="18" charset="0"/>
                      </a:rPr>
                      <m:t>𝐹</m:t>
                    </m:r>
                    <m:r>
                      <a:rPr lang="en-US" i="1" dirty="0" smtClean="0">
                        <a:latin typeface="Cambria Math" panose="02040503050406030204" pitchFamily="18" charset="0"/>
                      </a:rPr>
                      <m:t>/</m:t>
                    </m:r>
                    <m:r>
                      <a:rPr lang="en-US" i="1" dirty="0" smtClean="0">
                        <a:latin typeface="Cambria Math" panose="02040503050406030204" pitchFamily="18" charset="0"/>
                      </a:rPr>
                      <m:t>𝑆</m:t>
                    </m:r>
                    <m:r>
                      <a:rPr lang="en-US" i="1" dirty="0" smtClean="0">
                        <a:latin typeface="Cambria Math" panose="02040503050406030204" pitchFamily="18" charset="0"/>
                      </a:rPr>
                      <m:t>) +</m:t>
                    </m:r>
                    <m:r>
                      <a:rPr lang="en-US" i="1" dirty="0" smtClean="0">
                        <a:latin typeface="Cambria Math" panose="02040503050406030204" pitchFamily="18" charset="0"/>
                      </a:rPr>
                      <m:t>𝑐</m:t>
                    </m:r>
                  </m:oMath>
                </a14:m>
                <a:endParaRPr lang="en-US" dirty="0"/>
              </a:p>
            </p:txBody>
          </p:sp>
        </mc:Choice>
        <mc:Fallback xmlns="">
          <p:sp>
            <p:nvSpPr>
              <p:cNvPr id="55" name="TextBox 54">
                <a:extLst>
                  <a:ext uri="{FF2B5EF4-FFF2-40B4-BE49-F238E27FC236}">
                    <a16:creationId xmlns:a16="http://schemas.microsoft.com/office/drawing/2014/main" id="{5972E754-A0F7-A74B-9D3C-C7B25E4760A5}"/>
                  </a:ext>
                </a:extLst>
              </p:cNvPr>
              <p:cNvSpPr txBox="1">
                <a:spLocks noRot="1" noChangeAspect="1" noMove="1" noResize="1" noEditPoints="1" noAdjustHandles="1" noChangeArrowheads="1" noChangeShapeType="1" noTextEdit="1"/>
              </p:cNvSpPr>
              <p:nvPr/>
            </p:nvSpPr>
            <p:spPr>
              <a:xfrm>
                <a:off x="7010400" y="1828800"/>
                <a:ext cx="2133600" cy="369332"/>
              </a:xfrm>
              <a:prstGeom prst="rect">
                <a:avLst/>
              </a:prstGeom>
              <a:blipFill>
                <a:blip r:embed="rId11"/>
                <a:stretch>
                  <a:fillRect l="-2381" t="-6897" b="-24138"/>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58" name="TextBox 57">
                <a:extLst>
                  <a:ext uri="{FF2B5EF4-FFF2-40B4-BE49-F238E27FC236}">
                    <a16:creationId xmlns:a16="http://schemas.microsoft.com/office/drawing/2014/main" id="{38915D7E-F4A1-C049-B0DA-F7F440ADE94B}"/>
                  </a:ext>
                </a:extLst>
              </p:cNvPr>
              <p:cNvSpPr txBox="1"/>
              <p:nvPr/>
            </p:nvSpPr>
            <p:spPr>
              <a:xfrm>
                <a:off x="7467600" y="2362200"/>
                <a:ext cx="609600" cy="369332"/>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US" i="1" dirty="0" smtClean="0">
                          <a:latin typeface="Cambria Math" panose="02040503050406030204" pitchFamily="18" charset="0"/>
                        </a:rPr>
                        <m:t>𝐹</m:t>
                      </m:r>
                      <m:r>
                        <a:rPr lang="en-US" i="1" dirty="0" smtClean="0">
                          <a:latin typeface="Cambria Math" panose="02040503050406030204" pitchFamily="18" charset="0"/>
                        </a:rPr>
                        <m:t>/</m:t>
                      </m:r>
                      <m:r>
                        <a:rPr lang="en-US" i="1" dirty="0" smtClean="0">
                          <a:latin typeface="Cambria Math" panose="02040503050406030204" pitchFamily="18" charset="0"/>
                        </a:rPr>
                        <m:t>𝑆</m:t>
                      </m:r>
                    </m:oMath>
                  </m:oMathPara>
                </a14:m>
                <a:endParaRPr lang="en-US" baseline="30000" dirty="0"/>
              </a:p>
            </p:txBody>
          </p:sp>
        </mc:Choice>
        <mc:Fallback xmlns="">
          <p:sp>
            <p:nvSpPr>
              <p:cNvPr id="58" name="TextBox 57">
                <a:extLst>
                  <a:ext uri="{FF2B5EF4-FFF2-40B4-BE49-F238E27FC236}">
                    <a16:creationId xmlns:a16="http://schemas.microsoft.com/office/drawing/2014/main" id="{38915D7E-F4A1-C049-B0DA-F7F440ADE94B}"/>
                  </a:ext>
                </a:extLst>
              </p:cNvPr>
              <p:cNvSpPr txBox="1">
                <a:spLocks noRot="1" noChangeAspect="1" noMove="1" noResize="1" noEditPoints="1" noAdjustHandles="1" noChangeArrowheads="1" noChangeShapeType="1" noTextEdit="1"/>
              </p:cNvSpPr>
              <p:nvPr/>
            </p:nvSpPr>
            <p:spPr>
              <a:xfrm>
                <a:off x="7467600" y="2362200"/>
                <a:ext cx="609600" cy="369332"/>
              </a:xfrm>
              <a:prstGeom prst="rect">
                <a:avLst/>
              </a:prstGeom>
              <a:blipFill>
                <a:blip r:embed="rId12"/>
                <a:stretch>
                  <a:fillRect b="-13333"/>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59" name="TextBox 58">
                <a:extLst>
                  <a:ext uri="{FF2B5EF4-FFF2-40B4-BE49-F238E27FC236}">
                    <a16:creationId xmlns:a16="http://schemas.microsoft.com/office/drawing/2014/main" id="{C10EC668-3472-494A-BE21-C19882ECFDD7}"/>
                  </a:ext>
                </a:extLst>
              </p:cNvPr>
              <p:cNvSpPr txBox="1"/>
              <p:nvPr/>
            </p:nvSpPr>
            <p:spPr>
              <a:xfrm>
                <a:off x="7239000" y="3657600"/>
                <a:ext cx="1752600" cy="369332"/>
              </a:xfrm>
              <a:prstGeom prst="rect">
                <a:avLst/>
              </a:prstGeom>
              <a:noFill/>
            </p:spPr>
            <p:txBody>
              <a:bodyPr wrap="square" rtlCol="0">
                <a:spAutoFit/>
              </a:bodyPr>
              <a:lstStyle/>
              <a:p>
                <a:pPr marL="0" lvl="1"/>
                <a:r>
                  <a:rPr lang="en-US" dirty="0"/>
                  <a:t>PP: </a:t>
                </a:r>
                <a14:m>
                  <m:oMath xmlns:m="http://schemas.openxmlformats.org/officeDocument/2006/math">
                    <m:r>
                      <a:rPr lang="en-US" i="1" dirty="0" smtClean="0">
                        <a:latin typeface="Cambria Math" panose="02040503050406030204" pitchFamily="18" charset="0"/>
                      </a:rPr>
                      <m:t>(1/</m:t>
                    </m:r>
                    <m:r>
                      <a:rPr lang="en-US" i="1" dirty="0" err="1">
                        <a:latin typeface="Cambria Math" panose="02040503050406030204" pitchFamily="18" charset="0"/>
                      </a:rPr>
                      <m:t>𝑏𝑛</m:t>
                    </m:r>
                    <m:r>
                      <a:rPr lang="en-US" i="1" dirty="0">
                        <a:latin typeface="Cambria Math" panose="02040503050406030204" pitchFamily="18" charset="0"/>
                      </a:rPr>
                      <m:t>)+</m:t>
                    </m:r>
                    <m:r>
                      <a:rPr lang="en-US" i="1" dirty="0">
                        <a:latin typeface="Cambria Math" panose="02040503050406030204" pitchFamily="18" charset="0"/>
                      </a:rPr>
                      <m:t>𝑐</m:t>
                    </m:r>
                    <m:r>
                      <a:rPr lang="en-US" i="1" dirty="0">
                        <a:latin typeface="Cambria Math" panose="02040503050406030204" pitchFamily="18" charset="0"/>
                      </a:rPr>
                      <m:t> </m:t>
                    </m:r>
                  </m:oMath>
                </a14:m>
                <a:endParaRPr lang="en-US" baseline="30000" dirty="0"/>
              </a:p>
            </p:txBody>
          </p:sp>
        </mc:Choice>
        <mc:Fallback xmlns="">
          <p:sp>
            <p:nvSpPr>
              <p:cNvPr id="59" name="TextBox 58">
                <a:extLst>
                  <a:ext uri="{FF2B5EF4-FFF2-40B4-BE49-F238E27FC236}">
                    <a16:creationId xmlns:a16="http://schemas.microsoft.com/office/drawing/2014/main" id="{C10EC668-3472-494A-BE21-C19882ECFDD7}"/>
                  </a:ext>
                </a:extLst>
              </p:cNvPr>
              <p:cNvSpPr txBox="1">
                <a:spLocks noRot="1" noChangeAspect="1" noMove="1" noResize="1" noEditPoints="1" noAdjustHandles="1" noChangeArrowheads="1" noChangeShapeType="1" noTextEdit="1"/>
              </p:cNvSpPr>
              <p:nvPr/>
            </p:nvSpPr>
            <p:spPr>
              <a:xfrm>
                <a:off x="7239000" y="3657600"/>
                <a:ext cx="1752600" cy="369332"/>
              </a:xfrm>
              <a:prstGeom prst="rect">
                <a:avLst/>
              </a:prstGeom>
              <a:blipFill>
                <a:blip r:embed="rId13"/>
                <a:stretch>
                  <a:fillRect l="-2878" t="-6897" b="-24138"/>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60" name="TextBox 59">
                <a:extLst>
                  <a:ext uri="{FF2B5EF4-FFF2-40B4-BE49-F238E27FC236}">
                    <a16:creationId xmlns:a16="http://schemas.microsoft.com/office/drawing/2014/main" id="{75E60C5C-7EB5-8B42-9A46-A6D6F951A041}"/>
                  </a:ext>
                </a:extLst>
              </p:cNvPr>
              <p:cNvSpPr txBox="1"/>
              <p:nvPr/>
            </p:nvSpPr>
            <p:spPr>
              <a:xfrm>
                <a:off x="6172200" y="5029200"/>
                <a:ext cx="533400" cy="369332"/>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US" i="1" dirty="0" smtClean="0">
                          <a:latin typeface="Cambria Math" panose="02040503050406030204" pitchFamily="18" charset="0"/>
                        </a:rPr>
                        <m:t>𝑛</m:t>
                      </m:r>
                      <m:r>
                        <a:rPr lang="en-US" i="1" baseline="-25000" dirty="0">
                          <a:latin typeface="Cambria Math" panose="02040503050406030204" pitchFamily="18" charset="0"/>
                        </a:rPr>
                        <m:t>0</m:t>
                      </m:r>
                    </m:oMath>
                  </m:oMathPara>
                </a14:m>
                <a:endParaRPr lang="en-US" baseline="-25000" dirty="0"/>
              </a:p>
            </p:txBody>
          </p:sp>
        </mc:Choice>
        <mc:Fallback xmlns="">
          <p:sp>
            <p:nvSpPr>
              <p:cNvPr id="60" name="TextBox 59">
                <a:extLst>
                  <a:ext uri="{FF2B5EF4-FFF2-40B4-BE49-F238E27FC236}">
                    <a16:creationId xmlns:a16="http://schemas.microsoft.com/office/drawing/2014/main" id="{75E60C5C-7EB5-8B42-9A46-A6D6F951A041}"/>
                  </a:ext>
                </a:extLst>
              </p:cNvPr>
              <p:cNvSpPr txBox="1">
                <a:spLocks noRot="1" noChangeAspect="1" noMove="1" noResize="1" noEditPoints="1" noAdjustHandles="1" noChangeArrowheads="1" noChangeShapeType="1" noTextEdit="1"/>
              </p:cNvSpPr>
              <p:nvPr/>
            </p:nvSpPr>
            <p:spPr>
              <a:xfrm>
                <a:off x="6172200" y="5029200"/>
                <a:ext cx="533400" cy="369332"/>
              </a:xfrm>
              <a:prstGeom prst="rect">
                <a:avLst/>
              </a:prstGeom>
              <a:blipFill>
                <a:blip r:embed="rId14"/>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62" name="TextBox 61">
                <a:extLst>
                  <a:ext uri="{FF2B5EF4-FFF2-40B4-BE49-F238E27FC236}">
                    <a16:creationId xmlns:a16="http://schemas.microsoft.com/office/drawing/2014/main" id="{C51EE0CE-C473-3149-A1E2-F5220D5DC8CF}"/>
                  </a:ext>
                </a:extLst>
              </p:cNvPr>
              <p:cNvSpPr txBox="1"/>
              <p:nvPr/>
            </p:nvSpPr>
            <p:spPr>
              <a:xfrm>
                <a:off x="8153400" y="5029200"/>
                <a:ext cx="381000" cy="369332"/>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US" i="1" dirty="0" smtClean="0">
                          <a:latin typeface="Cambria Math" panose="02040503050406030204" pitchFamily="18" charset="0"/>
                        </a:rPr>
                        <m:t>𝑛</m:t>
                      </m:r>
                    </m:oMath>
                  </m:oMathPara>
                </a14:m>
                <a:endParaRPr lang="en-US" baseline="30000" dirty="0"/>
              </a:p>
            </p:txBody>
          </p:sp>
        </mc:Choice>
        <mc:Fallback xmlns="">
          <p:sp>
            <p:nvSpPr>
              <p:cNvPr id="62" name="TextBox 61">
                <a:extLst>
                  <a:ext uri="{FF2B5EF4-FFF2-40B4-BE49-F238E27FC236}">
                    <a16:creationId xmlns:a16="http://schemas.microsoft.com/office/drawing/2014/main" id="{C51EE0CE-C473-3149-A1E2-F5220D5DC8CF}"/>
                  </a:ext>
                </a:extLst>
              </p:cNvPr>
              <p:cNvSpPr txBox="1">
                <a:spLocks noRot="1" noChangeAspect="1" noMove="1" noResize="1" noEditPoints="1" noAdjustHandles="1" noChangeArrowheads="1" noChangeShapeType="1" noTextEdit="1"/>
              </p:cNvSpPr>
              <p:nvPr/>
            </p:nvSpPr>
            <p:spPr>
              <a:xfrm>
                <a:off x="8153400" y="5029200"/>
                <a:ext cx="381000" cy="369332"/>
              </a:xfrm>
              <a:prstGeom prst="rect">
                <a:avLst/>
              </a:prstGeom>
              <a:blipFill>
                <a:blip r:embed="rId15"/>
                <a:stretch>
                  <a:fillRect/>
                </a:stretch>
              </a:blipFill>
            </p:spPr>
            <p:txBody>
              <a:bodyPr/>
              <a:lstStyle/>
              <a:p>
                <a:r>
                  <a:rPr lang="en-US">
                    <a:noFill/>
                  </a:rPr>
                  <a:t> </a:t>
                </a:r>
              </a:p>
            </p:txBody>
          </p:sp>
        </mc:Fallback>
      </mc:AlternateContent>
    </p:spTree>
    <p:extLst>
      <p:ext uri="{BB962C8B-B14F-4D97-AF65-F5344CB8AC3E}">
        <p14:creationId xmlns:p14="http://schemas.microsoft.com/office/powerpoint/2010/main" val="27357337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8"/>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0"/>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1"/>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7"/>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23"/>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57"/>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49"/>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48"/>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64"/>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40"/>
                                        </p:tgtEl>
                                        <p:attrNameLst>
                                          <p:attrName>style.visibility</p:attrName>
                                        </p:attrNameLst>
                                      </p:cBhvr>
                                      <p:to>
                                        <p:strVal val="visible"/>
                                      </p:to>
                                    </p:set>
                                  </p:childTnLst>
                                </p:cTn>
                              </p:par>
                              <p:par>
                                <p:cTn id="35" presetID="1" presetClass="entr" presetSubtype="0" fill="hold" nodeType="withEffect">
                                  <p:stCondLst>
                                    <p:cond delay="0"/>
                                  </p:stCondLst>
                                  <p:childTnLst>
                                    <p:set>
                                      <p:cBhvr>
                                        <p:cTn id="36" dur="1" fill="hold">
                                          <p:stCondLst>
                                            <p:cond delay="0"/>
                                          </p:stCondLst>
                                        </p:cTn>
                                        <p:tgtEl>
                                          <p:spTgt spid="36"/>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nodeType="clickEffect">
                                  <p:stCondLst>
                                    <p:cond delay="0"/>
                                  </p:stCondLst>
                                  <p:childTnLst>
                                    <p:set>
                                      <p:cBhvr>
                                        <p:cTn id="40" dur="1" fill="hold">
                                          <p:stCondLst>
                                            <p:cond delay="0"/>
                                          </p:stCondLst>
                                        </p:cTn>
                                        <p:tgtEl>
                                          <p:spTgt spid="3">
                                            <p:txEl>
                                              <p:pRg st="4" end="4"/>
                                            </p:txEl>
                                          </p:spTgt>
                                        </p:tgtEl>
                                        <p:attrNameLst>
                                          <p:attrName>style.visibility</p:attrName>
                                        </p:attrNameLst>
                                      </p:cBhvr>
                                      <p:to>
                                        <p:strVal val="visible"/>
                                      </p:to>
                                    </p:set>
                                  </p:childTnLst>
                                </p:cTn>
                              </p:par>
                              <p:par>
                                <p:cTn id="41" presetID="1" presetClass="entr" presetSubtype="0" fill="hold" grpId="0" nodeType="withEffect">
                                  <p:stCondLst>
                                    <p:cond delay="0"/>
                                  </p:stCondLst>
                                  <p:childTnLst>
                                    <p:set>
                                      <p:cBhvr>
                                        <p:cTn id="42" dur="1" fill="hold">
                                          <p:stCondLst>
                                            <p:cond delay="0"/>
                                          </p:stCondLst>
                                        </p:cTn>
                                        <p:tgtEl>
                                          <p:spTgt spid="45"/>
                                        </p:tgtEl>
                                        <p:attrNameLst>
                                          <p:attrName>style.visibility</p:attrName>
                                        </p:attrNameLst>
                                      </p:cBhvr>
                                      <p:to>
                                        <p:strVal val="visible"/>
                                      </p:to>
                                    </p:set>
                                  </p:childTnLst>
                                </p:cTn>
                              </p:par>
                              <p:par>
                                <p:cTn id="43" presetID="1" presetClass="entr" presetSubtype="0" fill="hold" nodeType="withEffect">
                                  <p:stCondLst>
                                    <p:cond delay="0"/>
                                  </p:stCondLst>
                                  <p:childTnLst>
                                    <p:set>
                                      <p:cBhvr>
                                        <p:cTn id="44" dur="1" fill="hold">
                                          <p:stCondLst>
                                            <p:cond delay="0"/>
                                          </p:stCondLst>
                                        </p:cTn>
                                        <p:tgtEl>
                                          <p:spTgt spid="44"/>
                                        </p:tgtEl>
                                        <p:attrNameLst>
                                          <p:attrName>style.visibility</p:attrName>
                                        </p:attrNameLst>
                                      </p:cBhvr>
                                      <p:to>
                                        <p:strVal val="visible"/>
                                      </p:to>
                                    </p:set>
                                  </p:childTnLst>
                                </p:cTn>
                              </p:par>
                              <p:par>
                                <p:cTn id="45" presetID="1" presetClass="entr" presetSubtype="0" fill="hold" nodeType="withEffect">
                                  <p:stCondLst>
                                    <p:cond delay="0"/>
                                  </p:stCondLst>
                                  <p:childTnLst>
                                    <p:set>
                                      <p:cBhvr>
                                        <p:cTn id="46" dur="1" fill="hold">
                                          <p:stCondLst>
                                            <p:cond delay="0"/>
                                          </p:stCondLst>
                                        </p:cTn>
                                        <p:tgtEl>
                                          <p:spTgt spid="43"/>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nodeType="clickEffect">
                                  <p:stCondLst>
                                    <p:cond delay="0"/>
                                  </p:stCondLst>
                                  <p:childTnLst>
                                    <p:set>
                                      <p:cBhvr>
                                        <p:cTn id="50" dur="1" fill="hold">
                                          <p:stCondLst>
                                            <p:cond delay="0"/>
                                          </p:stCondLst>
                                        </p:cTn>
                                        <p:tgtEl>
                                          <p:spTgt spid="3">
                                            <p:txEl>
                                              <p:pRg st="5" end="5"/>
                                            </p:txEl>
                                          </p:spTgt>
                                        </p:tgtEl>
                                        <p:attrNameLst>
                                          <p:attrName>style.visibility</p:attrName>
                                        </p:attrNameLst>
                                      </p:cBhvr>
                                      <p:to>
                                        <p:strVal val="visible"/>
                                      </p:to>
                                    </p:set>
                                  </p:childTnLst>
                                </p:cTn>
                              </p:par>
                              <p:par>
                                <p:cTn id="51" presetID="1" presetClass="exit" presetSubtype="0" fill="hold" nodeType="withEffect">
                                  <p:stCondLst>
                                    <p:cond delay="0"/>
                                  </p:stCondLst>
                                  <p:childTnLst>
                                    <p:set>
                                      <p:cBhvr>
                                        <p:cTn id="52" dur="1" fill="hold">
                                          <p:stCondLst>
                                            <p:cond delay="0"/>
                                          </p:stCondLst>
                                        </p:cTn>
                                        <p:tgtEl>
                                          <p:spTgt spid="64"/>
                                        </p:tgtEl>
                                        <p:attrNameLst>
                                          <p:attrName>style.visibility</p:attrName>
                                        </p:attrNameLst>
                                      </p:cBhvr>
                                      <p:to>
                                        <p:strVal val="hidden"/>
                                      </p:to>
                                    </p:set>
                                  </p:childTnLst>
                                </p:cTn>
                              </p:par>
                              <p:par>
                                <p:cTn id="53" presetID="1" presetClass="entr" presetSubtype="0" fill="hold" grpId="0" nodeType="withEffect">
                                  <p:stCondLst>
                                    <p:cond delay="0"/>
                                  </p:stCondLst>
                                  <p:childTnLst>
                                    <p:set>
                                      <p:cBhvr>
                                        <p:cTn id="54" dur="1" fill="hold">
                                          <p:stCondLst>
                                            <p:cond delay="0"/>
                                          </p:stCondLst>
                                        </p:cTn>
                                        <p:tgtEl>
                                          <p:spTgt spid="56"/>
                                        </p:tgtEl>
                                        <p:attrNameLst>
                                          <p:attrName>style.visibility</p:attrName>
                                        </p:attrNameLst>
                                      </p:cBhvr>
                                      <p:to>
                                        <p:strVal val="visible"/>
                                      </p:to>
                                    </p:set>
                                  </p:childTnLst>
                                </p:cTn>
                              </p:par>
                              <p:par>
                                <p:cTn id="55" presetID="1" presetClass="entr" presetSubtype="0" fill="hold" nodeType="withEffect">
                                  <p:stCondLst>
                                    <p:cond delay="0"/>
                                  </p:stCondLst>
                                  <p:childTnLst>
                                    <p:set>
                                      <p:cBhvr>
                                        <p:cTn id="56" dur="1" fill="hold">
                                          <p:stCondLst>
                                            <p:cond delay="0"/>
                                          </p:stCondLst>
                                        </p:cTn>
                                        <p:tgtEl>
                                          <p:spTgt spid="52"/>
                                        </p:tgtEl>
                                        <p:attrNameLst>
                                          <p:attrName>style.visibility</p:attrName>
                                        </p:attrNameLst>
                                      </p:cBhvr>
                                      <p:to>
                                        <p:strVal val="visible"/>
                                      </p:to>
                                    </p:set>
                                  </p:childTnLst>
                                </p:cTn>
                              </p:par>
                              <p:par>
                                <p:cTn id="57" presetID="1" presetClass="entr" presetSubtype="0" fill="hold" nodeType="withEffect">
                                  <p:stCondLst>
                                    <p:cond delay="0"/>
                                  </p:stCondLst>
                                  <p:childTnLst>
                                    <p:set>
                                      <p:cBhvr>
                                        <p:cTn id="58" dur="1" fill="hold">
                                          <p:stCondLst>
                                            <p:cond delay="0"/>
                                          </p:stCondLst>
                                        </p:cTn>
                                        <p:tgtEl>
                                          <p:spTgt spid="57"/>
                                        </p:tgtEl>
                                        <p:attrNameLst>
                                          <p:attrName>style.visibility</p:attrName>
                                        </p:attrNameLst>
                                      </p:cBhvr>
                                      <p:to>
                                        <p:strVal val="visible"/>
                                      </p:to>
                                    </p:set>
                                  </p:childTnLst>
                                </p:cTn>
                              </p:par>
                              <p:par>
                                <p:cTn id="59" presetID="1" presetClass="entr" presetSubtype="0" fill="hold" nodeType="withEffect">
                                  <p:stCondLst>
                                    <p:cond delay="0"/>
                                  </p:stCondLst>
                                  <p:childTnLst>
                                    <p:set>
                                      <p:cBhvr>
                                        <p:cTn id="60" dur="1" fill="hold">
                                          <p:stCondLst>
                                            <p:cond delay="0"/>
                                          </p:stCondLst>
                                        </p:cTn>
                                        <p:tgtEl>
                                          <p:spTgt spid="61"/>
                                        </p:tgtEl>
                                        <p:attrNameLst>
                                          <p:attrName>style.visibility</p:attrName>
                                        </p:attrNameLst>
                                      </p:cBhvr>
                                      <p:to>
                                        <p:strVal val="visible"/>
                                      </p:to>
                                    </p:set>
                                  </p:childTnLst>
                                </p:cTn>
                              </p:par>
                              <p:par>
                                <p:cTn id="61" presetID="1" presetClass="entr" presetSubtype="0" fill="hold" nodeType="withEffect">
                                  <p:stCondLst>
                                    <p:cond delay="0"/>
                                  </p:stCondLst>
                                  <p:childTnLst>
                                    <p:set>
                                      <p:cBhvr>
                                        <p:cTn id="62" dur="1" fill="hold">
                                          <p:stCondLst>
                                            <p:cond delay="0"/>
                                          </p:stCondLst>
                                        </p:cTn>
                                        <p:tgtEl>
                                          <p:spTgt spid="61"/>
                                        </p:tgtEl>
                                        <p:attrNameLst>
                                          <p:attrName>style.visibility</p:attrName>
                                        </p:attrNameLst>
                                      </p:cBhvr>
                                      <p:to>
                                        <p:strVal val="visible"/>
                                      </p:to>
                                    </p:set>
                                  </p:childTnLst>
                                </p:cTn>
                              </p:par>
                              <p:par>
                                <p:cTn id="63" presetID="1" presetClass="entr" presetSubtype="0" fill="hold" grpId="0" nodeType="withEffect">
                                  <p:stCondLst>
                                    <p:cond delay="0"/>
                                  </p:stCondLst>
                                  <p:childTnLst>
                                    <p:set>
                                      <p:cBhvr>
                                        <p:cTn id="64" dur="1" fill="hold">
                                          <p:stCondLst>
                                            <p:cond delay="0"/>
                                          </p:stCondLst>
                                        </p:cTn>
                                        <p:tgtEl>
                                          <p:spTgt spid="54"/>
                                        </p:tgtEl>
                                        <p:attrNameLst>
                                          <p:attrName>style.visibility</p:attrName>
                                        </p:attrNameLst>
                                      </p:cBhvr>
                                      <p:to>
                                        <p:strVal val="visible"/>
                                      </p:to>
                                    </p:set>
                                  </p:childTnLst>
                                </p:cTn>
                              </p:par>
                              <p:par>
                                <p:cTn id="65" presetID="1" presetClass="exit" presetSubtype="0" fill="hold" grpId="0" nodeType="withEffect">
                                  <p:stCondLst>
                                    <p:cond delay="0"/>
                                  </p:stCondLst>
                                  <p:childTnLst>
                                    <p:set>
                                      <p:cBhvr>
                                        <p:cTn id="66" dur="1" fill="hold">
                                          <p:stCondLst>
                                            <p:cond delay="0"/>
                                          </p:stCondLst>
                                        </p:cTn>
                                        <p:tgtEl>
                                          <p:spTgt spid="55"/>
                                        </p:tgtEl>
                                        <p:attrNameLst>
                                          <p:attrName>style.visibility</p:attrName>
                                        </p:attrNameLst>
                                      </p:cBhvr>
                                      <p:to>
                                        <p:strVal val="hidden"/>
                                      </p:to>
                                    </p:set>
                                  </p:childTnLst>
                                </p:cTn>
                              </p:par>
                              <p:par>
                                <p:cTn id="67" presetID="1" presetClass="entr" presetSubtype="0" fill="hold" grpId="1" nodeType="withEffect">
                                  <p:stCondLst>
                                    <p:cond delay="0"/>
                                  </p:stCondLst>
                                  <p:childTnLst>
                                    <p:set>
                                      <p:cBhvr>
                                        <p:cTn id="68" dur="1" fill="hold">
                                          <p:stCondLst>
                                            <p:cond delay="0"/>
                                          </p:stCondLst>
                                        </p:cTn>
                                        <p:tgtEl>
                                          <p:spTgt spid="55"/>
                                        </p:tgtEl>
                                        <p:attrNameLst>
                                          <p:attrName>style.visibility</p:attrName>
                                        </p:attrNameLst>
                                      </p:cBhvr>
                                      <p:to>
                                        <p:strVal val="visible"/>
                                      </p:to>
                                    </p:set>
                                  </p:childTnLst>
                                </p:cTn>
                              </p:par>
                              <p:par>
                                <p:cTn id="69" presetID="1" presetClass="exit" presetSubtype="0" fill="hold" grpId="0" nodeType="withEffect">
                                  <p:stCondLst>
                                    <p:cond delay="0"/>
                                  </p:stCondLst>
                                  <p:childTnLst>
                                    <p:set>
                                      <p:cBhvr>
                                        <p:cTn id="70" dur="1" fill="hold">
                                          <p:stCondLst>
                                            <p:cond delay="0"/>
                                          </p:stCondLst>
                                        </p:cTn>
                                        <p:tgtEl>
                                          <p:spTgt spid="58"/>
                                        </p:tgtEl>
                                        <p:attrNameLst>
                                          <p:attrName>style.visibility</p:attrName>
                                        </p:attrNameLst>
                                      </p:cBhvr>
                                      <p:to>
                                        <p:strVal val="hidden"/>
                                      </p:to>
                                    </p:set>
                                  </p:childTnLst>
                                </p:cTn>
                              </p:par>
                              <p:par>
                                <p:cTn id="71" presetID="1" presetClass="entr" presetSubtype="0" fill="hold" grpId="1" nodeType="withEffect">
                                  <p:stCondLst>
                                    <p:cond delay="0"/>
                                  </p:stCondLst>
                                  <p:childTnLst>
                                    <p:set>
                                      <p:cBhvr>
                                        <p:cTn id="72" dur="1" fill="hold">
                                          <p:stCondLst>
                                            <p:cond delay="0"/>
                                          </p:stCondLst>
                                        </p:cTn>
                                        <p:tgtEl>
                                          <p:spTgt spid="58"/>
                                        </p:tgtEl>
                                        <p:attrNameLst>
                                          <p:attrName>style.visibility</p:attrName>
                                        </p:attrNameLst>
                                      </p:cBhvr>
                                      <p:to>
                                        <p:strVal val="visible"/>
                                      </p:to>
                                    </p:set>
                                  </p:childTnLst>
                                </p:cTn>
                              </p:par>
                              <p:par>
                                <p:cTn id="73" presetID="1" presetClass="entr" presetSubtype="0" fill="hold" grpId="0" nodeType="withEffect">
                                  <p:stCondLst>
                                    <p:cond delay="0"/>
                                  </p:stCondLst>
                                  <p:childTnLst>
                                    <p:set>
                                      <p:cBhvr>
                                        <p:cTn id="74" dur="1" fill="hold">
                                          <p:stCondLst>
                                            <p:cond delay="0"/>
                                          </p:stCondLst>
                                        </p:cTn>
                                        <p:tgtEl>
                                          <p:spTgt spid="6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 grpId="0"/>
      <p:bldP spid="37" grpId="0"/>
      <p:bldP spid="40" grpId="0"/>
      <p:bldP spid="45" grpId="0"/>
      <p:bldP spid="49" grpId="0"/>
      <p:bldP spid="56" grpId="0"/>
      <p:bldP spid="54" grpId="0"/>
      <p:bldP spid="55" grpId="0"/>
      <p:bldP spid="55" grpId="1"/>
      <p:bldP spid="58" grpId="0"/>
      <p:bldP spid="58" grpId="1"/>
      <p:bldP spid="60"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700" name="Rectangle 2"/>
          <p:cNvSpPr>
            <a:spLocks noGrp="1" noChangeArrowheads="1"/>
          </p:cNvSpPr>
          <p:nvPr>
            <p:ph type="title"/>
          </p:nvPr>
        </p:nvSpPr>
        <p:spPr>
          <a:xfrm>
            <a:off x="381000" y="2590800"/>
            <a:ext cx="8229600" cy="1143000"/>
          </a:xfrm>
        </p:spPr>
        <p:txBody>
          <a:bodyPr/>
          <a:lstStyle/>
          <a:p>
            <a:pPr eaLnBrk="1" hangingPunct="1"/>
            <a:r>
              <a:rPr lang="en-US" sz="6000" b="1" dirty="0">
                <a:solidFill>
                  <a:srgbClr val="00B050"/>
                </a:solidFill>
                <a:ea typeface="ＭＳ Ｐゴシック" pitchFamily="-109" charset="-128"/>
                <a:cs typeface="ＭＳ Ｐゴシック" pitchFamily="-109" charset="-128"/>
              </a:rPr>
              <a:t>Pause for Discussion</a:t>
            </a:r>
          </a:p>
        </p:txBody>
      </p:sp>
      <p:sp>
        <p:nvSpPr>
          <p:cNvPr id="6" name="Rectangle 5"/>
          <p:cNvSpPr/>
          <p:nvPr/>
        </p:nvSpPr>
        <p:spPr>
          <a:xfrm>
            <a:off x="0" y="0"/>
            <a:ext cx="9144000" cy="6858000"/>
          </a:xfrm>
          <a:prstGeom prst="rect">
            <a:avLst/>
          </a:prstGeom>
          <a:noFill/>
          <a:ln w="381000">
            <a:solidFill>
              <a:srgbClr val="00B05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 name="Footer Placeholder 1">
            <a:extLst>
              <a:ext uri="{FF2B5EF4-FFF2-40B4-BE49-F238E27FC236}">
                <a16:creationId xmlns:a16="http://schemas.microsoft.com/office/drawing/2014/main" id="{1B20D08A-428A-E24B-9135-C9F18B89A3AA}"/>
              </a:ext>
            </a:extLst>
          </p:cNvPr>
          <p:cNvSpPr>
            <a:spLocks noGrp="1"/>
          </p:cNvSpPr>
          <p:nvPr>
            <p:ph type="ftr" sz="quarter" idx="11"/>
          </p:nvPr>
        </p:nvSpPr>
        <p:spPr/>
        <p:txBody>
          <a:bodyPr/>
          <a:lstStyle/>
          <a:p>
            <a:pPr>
              <a:defRPr/>
            </a:pPr>
            <a:r>
              <a:rPr lang="en-US"/>
              <a:t>Class 18:  Scale Economies and Imperfect Competition</a:t>
            </a:r>
          </a:p>
        </p:txBody>
      </p:sp>
      <p:sp>
        <p:nvSpPr>
          <p:cNvPr id="3" name="Slide Number Placeholder 2">
            <a:extLst>
              <a:ext uri="{FF2B5EF4-FFF2-40B4-BE49-F238E27FC236}">
                <a16:creationId xmlns:a16="http://schemas.microsoft.com/office/drawing/2014/main" id="{2EADA7F1-3977-A04D-8E41-9A8075486AAA}"/>
              </a:ext>
            </a:extLst>
          </p:cNvPr>
          <p:cNvSpPr>
            <a:spLocks noGrp="1"/>
          </p:cNvSpPr>
          <p:nvPr>
            <p:ph type="sldNum" sz="quarter" idx="12"/>
          </p:nvPr>
        </p:nvSpPr>
        <p:spPr/>
        <p:txBody>
          <a:bodyPr/>
          <a:lstStyle/>
          <a:p>
            <a:pPr>
              <a:defRPr/>
            </a:pPr>
            <a:fld id="{659DFB22-C7E9-9E4B-8431-4E4E88AD005A}" type="slidenum">
              <a:rPr lang="en-US" smtClean="0"/>
              <a:pPr>
                <a:defRPr/>
              </a:pPr>
              <a:t>24</a:t>
            </a:fld>
            <a:endParaRPr lang="en-US"/>
          </a:p>
        </p:txBody>
      </p:sp>
    </p:spTree>
    <p:extLst>
      <p:ext uri="{BB962C8B-B14F-4D97-AF65-F5344CB8AC3E}">
        <p14:creationId xmlns:p14="http://schemas.microsoft.com/office/powerpoint/2010/main" val="19304566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587616-3EA8-5A4A-BCCC-E0675C2EAC99}"/>
              </a:ext>
            </a:extLst>
          </p:cNvPr>
          <p:cNvSpPr>
            <a:spLocks noGrp="1"/>
          </p:cNvSpPr>
          <p:nvPr>
            <p:ph type="title"/>
          </p:nvPr>
        </p:nvSpPr>
        <p:spPr/>
        <p:txBody>
          <a:bodyPr/>
          <a:lstStyle/>
          <a:p>
            <a:pPr lvl="1"/>
            <a:r>
              <a:rPr lang="en-US" dirty="0"/>
              <a:t>Questions on KOM</a:t>
            </a:r>
          </a:p>
        </p:txBody>
      </p:sp>
      <p:sp>
        <p:nvSpPr>
          <p:cNvPr id="3" name="Content Placeholder 2">
            <a:extLst>
              <a:ext uri="{FF2B5EF4-FFF2-40B4-BE49-F238E27FC236}">
                <a16:creationId xmlns:a16="http://schemas.microsoft.com/office/drawing/2014/main" id="{8486B655-64A1-C348-96F6-2E47C2FA9E16}"/>
              </a:ext>
            </a:extLst>
          </p:cNvPr>
          <p:cNvSpPr>
            <a:spLocks noGrp="1"/>
          </p:cNvSpPr>
          <p:nvPr>
            <p:ph idx="1"/>
          </p:nvPr>
        </p:nvSpPr>
        <p:spPr/>
        <p:txBody>
          <a:bodyPr/>
          <a:lstStyle/>
          <a:p>
            <a:r>
              <a:rPr lang="en-US" dirty="0"/>
              <a:t>Why do “internal economies of scale” lead to imperfect competition?</a:t>
            </a:r>
          </a:p>
          <a:p>
            <a:r>
              <a:rPr lang="en-US" dirty="0"/>
              <a:t>What two things contribute to the gap between price on a demand curve facing a monopolistic firm and its marginal revenue?  </a:t>
            </a:r>
          </a:p>
          <a:p>
            <a:r>
              <a:rPr lang="en-US" dirty="0"/>
              <a:t>How then is this related to the markups of price above marginal cost that firms charge?</a:t>
            </a:r>
            <a:endParaRPr lang="en-US" sz="1400" dirty="0"/>
          </a:p>
        </p:txBody>
      </p:sp>
      <p:sp>
        <p:nvSpPr>
          <p:cNvPr id="6" name="Rectangle 5">
            <a:extLst>
              <a:ext uri="{FF2B5EF4-FFF2-40B4-BE49-F238E27FC236}">
                <a16:creationId xmlns:a16="http://schemas.microsoft.com/office/drawing/2014/main" id="{95B7D61B-DC79-B046-A919-82226793953F}"/>
              </a:ext>
            </a:extLst>
          </p:cNvPr>
          <p:cNvSpPr/>
          <p:nvPr/>
        </p:nvSpPr>
        <p:spPr>
          <a:xfrm>
            <a:off x="0" y="0"/>
            <a:ext cx="9144000" cy="6858000"/>
          </a:xfrm>
          <a:prstGeom prst="rect">
            <a:avLst/>
          </a:prstGeom>
          <a:noFill/>
          <a:ln w="381000">
            <a:solidFill>
              <a:srgbClr val="00B05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 name="Footer Placeholder 6">
            <a:extLst>
              <a:ext uri="{FF2B5EF4-FFF2-40B4-BE49-F238E27FC236}">
                <a16:creationId xmlns:a16="http://schemas.microsoft.com/office/drawing/2014/main" id="{EE0A0906-A322-4B4A-A4BB-AF263A3FC3F8}"/>
              </a:ext>
            </a:extLst>
          </p:cNvPr>
          <p:cNvSpPr>
            <a:spLocks noGrp="1"/>
          </p:cNvSpPr>
          <p:nvPr>
            <p:ph type="ftr" sz="quarter" idx="11"/>
          </p:nvPr>
        </p:nvSpPr>
        <p:spPr/>
        <p:txBody>
          <a:bodyPr/>
          <a:lstStyle/>
          <a:p>
            <a:pPr>
              <a:defRPr/>
            </a:pPr>
            <a:r>
              <a:rPr lang="en-US"/>
              <a:t>Class 18:  Scale Economies and Imperfect Competition</a:t>
            </a:r>
          </a:p>
        </p:txBody>
      </p:sp>
      <p:sp>
        <p:nvSpPr>
          <p:cNvPr id="4" name="Slide Number Placeholder 3">
            <a:extLst>
              <a:ext uri="{FF2B5EF4-FFF2-40B4-BE49-F238E27FC236}">
                <a16:creationId xmlns:a16="http://schemas.microsoft.com/office/drawing/2014/main" id="{B2D1ADE7-74D6-174F-BF7C-E1881A41BB92}"/>
              </a:ext>
            </a:extLst>
          </p:cNvPr>
          <p:cNvSpPr>
            <a:spLocks noGrp="1"/>
          </p:cNvSpPr>
          <p:nvPr>
            <p:ph type="sldNum" sz="quarter" idx="12"/>
          </p:nvPr>
        </p:nvSpPr>
        <p:spPr/>
        <p:txBody>
          <a:bodyPr/>
          <a:lstStyle/>
          <a:p>
            <a:pPr>
              <a:defRPr/>
            </a:pPr>
            <a:fld id="{659DFB22-C7E9-9E4B-8431-4E4E88AD005A}" type="slidenum">
              <a:rPr lang="en-US" smtClean="0"/>
              <a:pPr>
                <a:defRPr/>
              </a:pPr>
              <a:t>25</a:t>
            </a:fld>
            <a:endParaRPr lang="en-US"/>
          </a:p>
        </p:txBody>
      </p:sp>
    </p:spTree>
    <p:extLst>
      <p:ext uri="{BB962C8B-B14F-4D97-AF65-F5344CB8AC3E}">
        <p14:creationId xmlns:p14="http://schemas.microsoft.com/office/powerpoint/2010/main" val="96222420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587616-3EA8-5A4A-BCCC-E0675C2EAC99}"/>
              </a:ext>
            </a:extLst>
          </p:cNvPr>
          <p:cNvSpPr>
            <a:spLocks noGrp="1"/>
          </p:cNvSpPr>
          <p:nvPr>
            <p:ph type="title"/>
          </p:nvPr>
        </p:nvSpPr>
        <p:spPr/>
        <p:txBody>
          <a:bodyPr/>
          <a:lstStyle/>
          <a:p>
            <a:pPr lvl="1"/>
            <a:r>
              <a:rPr lang="en-US" dirty="0"/>
              <a:t>Questions on KOM</a:t>
            </a:r>
          </a:p>
        </p:txBody>
      </p:sp>
      <p:sp>
        <p:nvSpPr>
          <p:cNvPr id="3" name="Content Placeholder 2">
            <a:extLst>
              <a:ext uri="{FF2B5EF4-FFF2-40B4-BE49-F238E27FC236}">
                <a16:creationId xmlns:a16="http://schemas.microsoft.com/office/drawing/2014/main" id="{8486B655-64A1-C348-96F6-2E47C2FA9E16}"/>
              </a:ext>
            </a:extLst>
          </p:cNvPr>
          <p:cNvSpPr>
            <a:spLocks noGrp="1"/>
          </p:cNvSpPr>
          <p:nvPr>
            <p:ph idx="1"/>
          </p:nvPr>
        </p:nvSpPr>
        <p:spPr/>
        <p:txBody>
          <a:bodyPr/>
          <a:lstStyle/>
          <a:p>
            <a:r>
              <a:rPr lang="en-US" dirty="0"/>
              <a:t>The monopolistic competition model in the text is depicted with two curves, the upward sloping CC curve and the downward sloping PP curve, with the number of firms in the industry, </a:t>
            </a:r>
            <a:r>
              <a:rPr lang="en-US" i="1" dirty="0"/>
              <a:t>n</a:t>
            </a:r>
            <a:r>
              <a:rPr lang="en-US" dirty="0"/>
              <a:t>, on the horizontal axis.  What, intuitively, do these two curves represent, and why are they shaped as they are?</a:t>
            </a:r>
            <a:endParaRPr lang="en-US" sz="1400" dirty="0"/>
          </a:p>
        </p:txBody>
      </p:sp>
      <p:sp>
        <p:nvSpPr>
          <p:cNvPr id="6" name="Rectangle 5">
            <a:extLst>
              <a:ext uri="{FF2B5EF4-FFF2-40B4-BE49-F238E27FC236}">
                <a16:creationId xmlns:a16="http://schemas.microsoft.com/office/drawing/2014/main" id="{95B7D61B-DC79-B046-A919-82226793953F}"/>
              </a:ext>
            </a:extLst>
          </p:cNvPr>
          <p:cNvSpPr/>
          <p:nvPr/>
        </p:nvSpPr>
        <p:spPr>
          <a:xfrm>
            <a:off x="0" y="0"/>
            <a:ext cx="9144000" cy="6858000"/>
          </a:xfrm>
          <a:prstGeom prst="rect">
            <a:avLst/>
          </a:prstGeom>
          <a:noFill/>
          <a:ln w="381000">
            <a:solidFill>
              <a:srgbClr val="00B05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 name="Footer Placeholder 6">
            <a:extLst>
              <a:ext uri="{FF2B5EF4-FFF2-40B4-BE49-F238E27FC236}">
                <a16:creationId xmlns:a16="http://schemas.microsoft.com/office/drawing/2014/main" id="{EE0A0906-A322-4B4A-A4BB-AF263A3FC3F8}"/>
              </a:ext>
            </a:extLst>
          </p:cNvPr>
          <p:cNvSpPr>
            <a:spLocks noGrp="1"/>
          </p:cNvSpPr>
          <p:nvPr>
            <p:ph type="ftr" sz="quarter" idx="11"/>
          </p:nvPr>
        </p:nvSpPr>
        <p:spPr/>
        <p:txBody>
          <a:bodyPr/>
          <a:lstStyle/>
          <a:p>
            <a:pPr>
              <a:defRPr/>
            </a:pPr>
            <a:r>
              <a:rPr lang="en-US"/>
              <a:t>Class 18:  Scale Economies and Imperfect Competition</a:t>
            </a:r>
          </a:p>
        </p:txBody>
      </p:sp>
      <p:sp>
        <p:nvSpPr>
          <p:cNvPr id="4" name="Slide Number Placeholder 3">
            <a:extLst>
              <a:ext uri="{FF2B5EF4-FFF2-40B4-BE49-F238E27FC236}">
                <a16:creationId xmlns:a16="http://schemas.microsoft.com/office/drawing/2014/main" id="{B2D1ADE7-74D6-174F-BF7C-E1881A41BB92}"/>
              </a:ext>
            </a:extLst>
          </p:cNvPr>
          <p:cNvSpPr>
            <a:spLocks noGrp="1"/>
          </p:cNvSpPr>
          <p:nvPr>
            <p:ph type="sldNum" sz="quarter" idx="12"/>
          </p:nvPr>
        </p:nvSpPr>
        <p:spPr/>
        <p:txBody>
          <a:bodyPr/>
          <a:lstStyle/>
          <a:p>
            <a:pPr>
              <a:defRPr/>
            </a:pPr>
            <a:fld id="{659DFB22-C7E9-9E4B-8431-4E4E88AD005A}" type="slidenum">
              <a:rPr lang="en-US" smtClean="0"/>
              <a:pPr>
                <a:defRPr/>
              </a:pPr>
              <a:t>26</a:t>
            </a:fld>
            <a:endParaRPr lang="en-US"/>
          </a:p>
        </p:txBody>
      </p:sp>
    </p:spTree>
    <p:extLst>
      <p:ext uri="{BB962C8B-B14F-4D97-AF65-F5344CB8AC3E}">
        <p14:creationId xmlns:p14="http://schemas.microsoft.com/office/powerpoint/2010/main" val="262183606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587616-3EA8-5A4A-BCCC-E0675C2EAC99}"/>
              </a:ext>
            </a:extLst>
          </p:cNvPr>
          <p:cNvSpPr>
            <a:spLocks noGrp="1"/>
          </p:cNvSpPr>
          <p:nvPr>
            <p:ph type="title"/>
          </p:nvPr>
        </p:nvSpPr>
        <p:spPr/>
        <p:txBody>
          <a:bodyPr/>
          <a:lstStyle/>
          <a:p>
            <a:pPr lvl="1"/>
            <a:r>
              <a:rPr lang="en-US" dirty="0"/>
              <a:t>Questions on KOM</a:t>
            </a:r>
          </a:p>
        </p:txBody>
      </p:sp>
      <p:sp>
        <p:nvSpPr>
          <p:cNvPr id="3" name="Content Placeholder 2">
            <a:extLst>
              <a:ext uri="{FF2B5EF4-FFF2-40B4-BE49-F238E27FC236}">
                <a16:creationId xmlns:a16="http://schemas.microsoft.com/office/drawing/2014/main" id="{8486B655-64A1-C348-96F6-2E47C2FA9E16}"/>
              </a:ext>
            </a:extLst>
          </p:cNvPr>
          <p:cNvSpPr>
            <a:spLocks noGrp="1"/>
          </p:cNvSpPr>
          <p:nvPr>
            <p:ph idx="1"/>
          </p:nvPr>
        </p:nvSpPr>
        <p:spPr/>
        <p:txBody>
          <a:bodyPr/>
          <a:lstStyle/>
          <a:p>
            <a:r>
              <a:rPr lang="en-US" dirty="0"/>
              <a:t>What assumption is captured by saying that the equilibrium is the intersection of the CC and PP curves?</a:t>
            </a:r>
          </a:p>
          <a:p>
            <a:r>
              <a:rPr lang="en-US" dirty="0"/>
              <a:t>Why can the monopolistic competition model lead to trade without comparative advantage?</a:t>
            </a:r>
          </a:p>
          <a:p>
            <a:r>
              <a:rPr lang="en-US" dirty="0"/>
              <a:t>In the monopolistic competition model, are there any losers from trade?</a:t>
            </a:r>
            <a:endParaRPr lang="en-US" sz="2800" dirty="0"/>
          </a:p>
        </p:txBody>
      </p:sp>
      <p:sp>
        <p:nvSpPr>
          <p:cNvPr id="6" name="Rectangle 5">
            <a:extLst>
              <a:ext uri="{FF2B5EF4-FFF2-40B4-BE49-F238E27FC236}">
                <a16:creationId xmlns:a16="http://schemas.microsoft.com/office/drawing/2014/main" id="{95B7D61B-DC79-B046-A919-82226793953F}"/>
              </a:ext>
            </a:extLst>
          </p:cNvPr>
          <p:cNvSpPr/>
          <p:nvPr/>
        </p:nvSpPr>
        <p:spPr>
          <a:xfrm>
            <a:off x="0" y="0"/>
            <a:ext cx="9144000" cy="6858000"/>
          </a:xfrm>
          <a:prstGeom prst="rect">
            <a:avLst/>
          </a:prstGeom>
          <a:noFill/>
          <a:ln w="381000">
            <a:solidFill>
              <a:srgbClr val="00B05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 name="Footer Placeholder 6">
            <a:extLst>
              <a:ext uri="{FF2B5EF4-FFF2-40B4-BE49-F238E27FC236}">
                <a16:creationId xmlns:a16="http://schemas.microsoft.com/office/drawing/2014/main" id="{EE0A0906-A322-4B4A-A4BB-AF263A3FC3F8}"/>
              </a:ext>
            </a:extLst>
          </p:cNvPr>
          <p:cNvSpPr>
            <a:spLocks noGrp="1"/>
          </p:cNvSpPr>
          <p:nvPr>
            <p:ph type="ftr" sz="quarter" idx="11"/>
          </p:nvPr>
        </p:nvSpPr>
        <p:spPr/>
        <p:txBody>
          <a:bodyPr/>
          <a:lstStyle/>
          <a:p>
            <a:pPr>
              <a:defRPr/>
            </a:pPr>
            <a:r>
              <a:rPr lang="en-US"/>
              <a:t>Class 18:  Scale Economies and Imperfect Competition</a:t>
            </a:r>
          </a:p>
        </p:txBody>
      </p:sp>
      <p:sp>
        <p:nvSpPr>
          <p:cNvPr id="4" name="Slide Number Placeholder 3">
            <a:extLst>
              <a:ext uri="{FF2B5EF4-FFF2-40B4-BE49-F238E27FC236}">
                <a16:creationId xmlns:a16="http://schemas.microsoft.com/office/drawing/2014/main" id="{B2D1ADE7-74D6-174F-BF7C-E1881A41BB92}"/>
              </a:ext>
            </a:extLst>
          </p:cNvPr>
          <p:cNvSpPr>
            <a:spLocks noGrp="1"/>
          </p:cNvSpPr>
          <p:nvPr>
            <p:ph type="sldNum" sz="quarter" idx="12"/>
          </p:nvPr>
        </p:nvSpPr>
        <p:spPr/>
        <p:txBody>
          <a:bodyPr/>
          <a:lstStyle/>
          <a:p>
            <a:pPr>
              <a:defRPr/>
            </a:pPr>
            <a:fld id="{659DFB22-C7E9-9E4B-8431-4E4E88AD005A}" type="slidenum">
              <a:rPr lang="en-US" smtClean="0"/>
              <a:pPr>
                <a:defRPr/>
              </a:pPr>
              <a:t>27</a:t>
            </a:fld>
            <a:endParaRPr lang="en-US"/>
          </a:p>
        </p:txBody>
      </p:sp>
    </p:spTree>
    <p:extLst>
      <p:ext uri="{BB962C8B-B14F-4D97-AF65-F5344CB8AC3E}">
        <p14:creationId xmlns:p14="http://schemas.microsoft.com/office/powerpoint/2010/main" val="98553923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587616-3EA8-5A4A-BCCC-E0675C2EAC99}"/>
              </a:ext>
            </a:extLst>
          </p:cNvPr>
          <p:cNvSpPr>
            <a:spLocks noGrp="1"/>
          </p:cNvSpPr>
          <p:nvPr>
            <p:ph type="title"/>
          </p:nvPr>
        </p:nvSpPr>
        <p:spPr/>
        <p:txBody>
          <a:bodyPr/>
          <a:lstStyle/>
          <a:p>
            <a:pPr lvl="1"/>
            <a:r>
              <a:rPr lang="en-US" dirty="0"/>
              <a:t>Questions on KOM</a:t>
            </a:r>
          </a:p>
        </p:txBody>
      </p:sp>
      <p:sp>
        <p:nvSpPr>
          <p:cNvPr id="3" name="Content Placeholder 2">
            <a:extLst>
              <a:ext uri="{FF2B5EF4-FFF2-40B4-BE49-F238E27FC236}">
                <a16:creationId xmlns:a16="http://schemas.microsoft.com/office/drawing/2014/main" id="{8486B655-64A1-C348-96F6-2E47C2FA9E16}"/>
              </a:ext>
            </a:extLst>
          </p:cNvPr>
          <p:cNvSpPr>
            <a:spLocks noGrp="1"/>
          </p:cNvSpPr>
          <p:nvPr>
            <p:ph idx="1"/>
          </p:nvPr>
        </p:nvSpPr>
        <p:spPr/>
        <p:txBody>
          <a:bodyPr/>
          <a:lstStyle/>
          <a:p>
            <a:r>
              <a:rPr lang="en-US" dirty="0"/>
              <a:t>What are the replacements in the monopolistic competition model of the following three assumptions, and how does each contribute a new reason for gain from trade?</a:t>
            </a:r>
          </a:p>
          <a:p>
            <a:pPr lvl="1"/>
            <a:r>
              <a:rPr lang="en-US" sz="3200" dirty="0"/>
              <a:t>perfect competition, </a:t>
            </a:r>
          </a:p>
          <a:p>
            <a:pPr lvl="1"/>
            <a:r>
              <a:rPr lang="en-US" sz="3200" dirty="0"/>
              <a:t>constant returns to scale, and </a:t>
            </a:r>
          </a:p>
          <a:p>
            <a:pPr lvl="1"/>
            <a:r>
              <a:rPr lang="en-US" sz="3200" dirty="0"/>
              <a:t>product homogeneity</a:t>
            </a:r>
            <a:endParaRPr lang="en-US" dirty="0"/>
          </a:p>
          <a:p>
            <a:pPr lvl="1"/>
            <a:endParaRPr lang="en-US" sz="800" dirty="0"/>
          </a:p>
        </p:txBody>
      </p:sp>
      <p:sp>
        <p:nvSpPr>
          <p:cNvPr id="6" name="Rectangle 5">
            <a:extLst>
              <a:ext uri="{FF2B5EF4-FFF2-40B4-BE49-F238E27FC236}">
                <a16:creationId xmlns:a16="http://schemas.microsoft.com/office/drawing/2014/main" id="{95B7D61B-DC79-B046-A919-82226793953F}"/>
              </a:ext>
            </a:extLst>
          </p:cNvPr>
          <p:cNvSpPr/>
          <p:nvPr/>
        </p:nvSpPr>
        <p:spPr>
          <a:xfrm>
            <a:off x="0" y="0"/>
            <a:ext cx="9144000" cy="6858000"/>
          </a:xfrm>
          <a:prstGeom prst="rect">
            <a:avLst/>
          </a:prstGeom>
          <a:noFill/>
          <a:ln w="381000">
            <a:solidFill>
              <a:srgbClr val="00B05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 name="Footer Placeholder 6">
            <a:extLst>
              <a:ext uri="{FF2B5EF4-FFF2-40B4-BE49-F238E27FC236}">
                <a16:creationId xmlns:a16="http://schemas.microsoft.com/office/drawing/2014/main" id="{EE0A0906-A322-4B4A-A4BB-AF263A3FC3F8}"/>
              </a:ext>
            </a:extLst>
          </p:cNvPr>
          <p:cNvSpPr>
            <a:spLocks noGrp="1"/>
          </p:cNvSpPr>
          <p:nvPr>
            <p:ph type="ftr" sz="quarter" idx="11"/>
          </p:nvPr>
        </p:nvSpPr>
        <p:spPr/>
        <p:txBody>
          <a:bodyPr/>
          <a:lstStyle/>
          <a:p>
            <a:pPr>
              <a:defRPr/>
            </a:pPr>
            <a:r>
              <a:rPr lang="en-US"/>
              <a:t>Class 18:  Scale Economies and Imperfect Competition</a:t>
            </a:r>
          </a:p>
        </p:txBody>
      </p:sp>
      <p:sp>
        <p:nvSpPr>
          <p:cNvPr id="4" name="Slide Number Placeholder 3">
            <a:extLst>
              <a:ext uri="{FF2B5EF4-FFF2-40B4-BE49-F238E27FC236}">
                <a16:creationId xmlns:a16="http://schemas.microsoft.com/office/drawing/2014/main" id="{B2D1ADE7-74D6-174F-BF7C-E1881A41BB92}"/>
              </a:ext>
            </a:extLst>
          </p:cNvPr>
          <p:cNvSpPr>
            <a:spLocks noGrp="1"/>
          </p:cNvSpPr>
          <p:nvPr>
            <p:ph type="sldNum" sz="quarter" idx="12"/>
          </p:nvPr>
        </p:nvSpPr>
        <p:spPr/>
        <p:txBody>
          <a:bodyPr/>
          <a:lstStyle/>
          <a:p>
            <a:pPr>
              <a:defRPr/>
            </a:pPr>
            <a:fld id="{659DFB22-C7E9-9E4B-8431-4E4E88AD005A}" type="slidenum">
              <a:rPr lang="en-US" smtClean="0"/>
              <a:pPr>
                <a:defRPr/>
              </a:pPr>
              <a:t>28</a:t>
            </a:fld>
            <a:endParaRPr lang="en-US"/>
          </a:p>
        </p:txBody>
      </p:sp>
    </p:spTree>
    <p:extLst>
      <p:ext uri="{BB962C8B-B14F-4D97-AF65-F5344CB8AC3E}">
        <p14:creationId xmlns:p14="http://schemas.microsoft.com/office/powerpoint/2010/main" val="110003700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Outline</a:t>
            </a:r>
          </a:p>
        </p:txBody>
      </p:sp>
      <p:sp>
        <p:nvSpPr>
          <p:cNvPr id="3" name="Content Placeholder 2"/>
          <p:cNvSpPr>
            <a:spLocks noGrp="1"/>
          </p:cNvSpPr>
          <p:nvPr>
            <p:ph idx="1"/>
          </p:nvPr>
        </p:nvSpPr>
        <p:spPr/>
        <p:txBody>
          <a:bodyPr/>
          <a:lstStyle/>
          <a:p>
            <a:r>
              <a:rPr lang="en-US" dirty="0">
                <a:solidFill>
                  <a:schemeClr val="bg1">
                    <a:lumMod val="75000"/>
                  </a:schemeClr>
                </a:solidFill>
              </a:rPr>
              <a:t>Scale Economies</a:t>
            </a:r>
          </a:p>
          <a:p>
            <a:r>
              <a:rPr lang="en-US" dirty="0">
                <a:solidFill>
                  <a:schemeClr val="bg1">
                    <a:lumMod val="75000"/>
                  </a:schemeClr>
                </a:solidFill>
              </a:rPr>
              <a:t>Monopolistic Competition</a:t>
            </a:r>
          </a:p>
          <a:p>
            <a:r>
              <a:rPr lang="en-US" dirty="0"/>
              <a:t>Heterogeneous Firms</a:t>
            </a:r>
          </a:p>
          <a:p>
            <a:pPr marL="0" indent="0">
              <a:buNone/>
            </a:pPr>
            <a:endParaRPr lang="en-US" dirty="0"/>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29</a:t>
            </a:fld>
            <a:endParaRPr lang="en-US"/>
          </a:p>
        </p:txBody>
      </p:sp>
      <p:sp>
        <p:nvSpPr>
          <p:cNvPr id="6" name="Rectangle 5"/>
          <p:cNvSpPr/>
          <p:nvPr/>
        </p:nvSpPr>
        <p:spPr>
          <a:xfrm>
            <a:off x="0" y="0"/>
            <a:ext cx="9144000" cy="6858000"/>
          </a:xfrm>
          <a:prstGeom prst="rect">
            <a:avLst/>
          </a:prstGeom>
          <a:noFill/>
          <a:ln w="381000">
            <a:solidFill>
              <a:srgbClr val="0000F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 name="Footer Placeholder 3">
            <a:extLst>
              <a:ext uri="{FF2B5EF4-FFF2-40B4-BE49-F238E27FC236}">
                <a16:creationId xmlns:a16="http://schemas.microsoft.com/office/drawing/2014/main" id="{43AF0672-D610-D841-9D32-E41C66DB899C}"/>
              </a:ext>
            </a:extLst>
          </p:cNvPr>
          <p:cNvSpPr>
            <a:spLocks noGrp="1"/>
          </p:cNvSpPr>
          <p:nvPr>
            <p:ph type="ftr" sz="quarter" idx="11"/>
          </p:nvPr>
        </p:nvSpPr>
        <p:spPr/>
        <p:txBody>
          <a:bodyPr/>
          <a:lstStyle/>
          <a:p>
            <a:pPr>
              <a:defRPr/>
            </a:pPr>
            <a:r>
              <a:rPr lang="en-US"/>
              <a:t>Class 18:  Scale Economies and Imperfect Competition</a:t>
            </a:r>
          </a:p>
        </p:txBody>
      </p:sp>
    </p:spTree>
    <p:extLst>
      <p:ext uri="{BB962C8B-B14F-4D97-AF65-F5344CB8AC3E}">
        <p14:creationId xmlns:p14="http://schemas.microsoft.com/office/powerpoint/2010/main" val="319022243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30F7B8-60FE-92A4-2C65-6DEE4C428348}"/>
              </a:ext>
            </a:extLst>
          </p:cNvPr>
          <p:cNvSpPr>
            <a:spLocks noGrp="1"/>
          </p:cNvSpPr>
          <p:nvPr>
            <p:ph type="title"/>
          </p:nvPr>
        </p:nvSpPr>
        <p:spPr/>
        <p:txBody>
          <a:bodyPr/>
          <a:lstStyle/>
          <a:p>
            <a:r>
              <a:rPr lang="en-US" dirty="0"/>
              <a:t>Paper 2</a:t>
            </a:r>
          </a:p>
        </p:txBody>
      </p:sp>
      <p:sp>
        <p:nvSpPr>
          <p:cNvPr id="3" name="Content Placeholder 2">
            <a:extLst>
              <a:ext uri="{FF2B5EF4-FFF2-40B4-BE49-F238E27FC236}">
                <a16:creationId xmlns:a16="http://schemas.microsoft.com/office/drawing/2014/main" id="{B882892C-36F0-ADE3-FA0D-33665CE9712A}"/>
              </a:ext>
            </a:extLst>
          </p:cNvPr>
          <p:cNvSpPr>
            <a:spLocks noGrp="1"/>
          </p:cNvSpPr>
          <p:nvPr>
            <p:ph idx="1"/>
          </p:nvPr>
        </p:nvSpPr>
        <p:spPr/>
        <p:txBody>
          <a:bodyPr/>
          <a:lstStyle/>
          <a:p>
            <a:r>
              <a:rPr lang="en-US" dirty="0"/>
              <a:t>Due Thursday 8:30 AM</a:t>
            </a:r>
          </a:p>
          <a:p>
            <a:r>
              <a:rPr lang="en-US" dirty="0"/>
              <a:t>This time Canvas should be set for one submission per group.</a:t>
            </a:r>
          </a:p>
          <a:p>
            <a:r>
              <a:rPr lang="en-US" dirty="0"/>
              <a:t>I’m still available for group zooms if needed</a:t>
            </a:r>
          </a:p>
        </p:txBody>
      </p:sp>
      <p:sp>
        <p:nvSpPr>
          <p:cNvPr id="4" name="Footer Placeholder 3">
            <a:extLst>
              <a:ext uri="{FF2B5EF4-FFF2-40B4-BE49-F238E27FC236}">
                <a16:creationId xmlns:a16="http://schemas.microsoft.com/office/drawing/2014/main" id="{8F659427-C617-516A-D33E-D99DD29945E8}"/>
              </a:ext>
            </a:extLst>
          </p:cNvPr>
          <p:cNvSpPr>
            <a:spLocks noGrp="1"/>
          </p:cNvSpPr>
          <p:nvPr>
            <p:ph type="ftr" sz="quarter" idx="11"/>
          </p:nvPr>
        </p:nvSpPr>
        <p:spPr/>
        <p:txBody>
          <a:bodyPr/>
          <a:lstStyle/>
          <a:p>
            <a:pPr>
              <a:defRPr/>
            </a:pPr>
            <a:r>
              <a:rPr lang="en-US"/>
              <a:t>Class 18:  Scale Economies and Imperfect Competition</a:t>
            </a:r>
          </a:p>
        </p:txBody>
      </p:sp>
      <p:sp>
        <p:nvSpPr>
          <p:cNvPr id="5" name="Slide Number Placeholder 4">
            <a:extLst>
              <a:ext uri="{FF2B5EF4-FFF2-40B4-BE49-F238E27FC236}">
                <a16:creationId xmlns:a16="http://schemas.microsoft.com/office/drawing/2014/main" id="{C1CCAD09-5897-3544-CD08-0E442D72CD6D}"/>
              </a:ext>
            </a:extLst>
          </p:cNvPr>
          <p:cNvSpPr>
            <a:spLocks noGrp="1"/>
          </p:cNvSpPr>
          <p:nvPr>
            <p:ph type="sldNum" sz="quarter" idx="12"/>
          </p:nvPr>
        </p:nvSpPr>
        <p:spPr/>
        <p:txBody>
          <a:bodyPr/>
          <a:lstStyle/>
          <a:p>
            <a:pPr>
              <a:defRPr/>
            </a:pPr>
            <a:fld id="{659DFB22-C7E9-9E4B-8431-4E4E88AD005A}" type="slidenum">
              <a:rPr lang="en-US" smtClean="0"/>
              <a:pPr>
                <a:defRPr/>
              </a:pPr>
              <a:t>3</a:t>
            </a:fld>
            <a:endParaRPr lang="en-US"/>
          </a:p>
        </p:txBody>
      </p:sp>
    </p:spTree>
    <p:extLst>
      <p:ext uri="{BB962C8B-B14F-4D97-AF65-F5344CB8AC3E}">
        <p14:creationId xmlns:p14="http://schemas.microsoft.com/office/powerpoint/2010/main" val="422646643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Heterogeneous Firms</a:t>
            </a:r>
          </a:p>
        </p:txBody>
      </p:sp>
      <p:sp>
        <p:nvSpPr>
          <p:cNvPr id="3" name="Content Placeholder 2"/>
          <p:cNvSpPr>
            <a:spLocks noGrp="1"/>
          </p:cNvSpPr>
          <p:nvPr>
            <p:ph idx="1"/>
          </p:nvPr>
        </p:nvSpPr>
        <p:spPr/>
        <p:txBody>
          <a:bodyPr/>
          <a:lstStyle/>
          <a:p>
            <a:r>
              <a:rPr lang="en-US" dirty="0"/>
              <a:t>Old Trade Theory (Ricardo, Heckscher-Ohlin, Specific Factors) had</a:t>
            </a:r>
          </a:p>
          <a:p>
            <a:pPr lvl="2"/>
            <a:r>
              <a:rPr lang="en-US" dirty="0"/>
              <a:t>Constant returns to scale</a:t>
            </a:r>
          </a:p>
          <a:p>
            <a:pPr lvl="2"/>
            <a:r>
              <a:rPr lang="en-US" dirty="0"/>
              <a:t>Perfect competition</a:t>
            </a:r>
          </a:p>
          <a:p>
            <a:pPr lvl="2"/>
            <a:r>
              <a:rPr lang="en-US" dirty="0"/>
              <a:t>Homogeneous products</a:t>
            </a:r>
          </a:p>
          <a:p>
            <a:pPr lvl="1"/>
            <a:r>
              <a:rPr lang="en-US" dirty="0"/>
              <a:t>Thus firms played no role</a:t>
            </a:r>
          </a:p>
          <a:p>
            <a:endParaRPr lang="en-US" dirty="0"/>
          </a:p>
          <a:p>
            <a:pPr lvl="2"/>
            <a:endParaRPr lang="en-US" dirty="0"/>
          </a:p>
        </p:txBody>
      </p:sp>
      <p:sp>
        <p:nvSpPr>
          <p:cNvPr id="4" name="Footer Placeholder 3"/>
          <p:cNvSpPr>
            <a:spLocks noGrp="1"/>
          </p:cNvSpPr>
          <p:nvPr>
            <p:ph type="ftr" sz="quarter" idx="11"/>
          </p:nvPr>
        </p:nvSpPr>
        <p:spPr/>
        <p:txBody>
          <a:bodyPr/>
          <a:lstStyle/>
          <a:p>
            <a:pPr>
              <a:defRPr/>
            </a:pPr>
            <a:r>
              <a:rPr lang="en-US"/>
              <a:t>Class 18:  Scale Economies and Imperfect Competition</a:t>
            </a:r>
            <a:endParaRPr lang="en-US" dirty="0"/>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30</a:t>
            </a:fld>
            <a:endParaRPr lang="en-US"/>
          </a:p>
        </p:txBody>
      </p:sp>
    </p:spTree>
    <p:extLst>
      <p:ext uri="{BB962C8B-B14F-4D97-AF65-F5344CB8AC3E}">
        <p14:creationId xmlns:p14="http://schemas.microsoft.com/office/powerpoint/2010/main" val="39451760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Heterogeneous Firms</a:t>
            </a:r>
          </a:p>
        </p:txBody>
      </p:sp>
      <p:sp>
        <p:nvSpPr>
          <p:cNvPr id="3" name="Content Placeholder 2"/>
          <p:cNvSpPr>
            <a:spLocks noGrp="1"/>
          </p:cNvSpPr>
          <p:nvPr>
            <p:ph idx="1"/>
          </p:nvPr>
        </p:nvSpPr>
        <p:spPr/>
        <p:txBody>
          <a:bodyPr/>
          <a:lstStyle/>
          <a:p>
            <a:r>
              <a:rPr lang="en-US" dirty="0"/>
              <a:t>New Trade Theory (Krugman, etc.) had</a:t>
            </a:r>
          </a:p>
          <a:p>
            <a:pPr lvl="2"/>
            <a:r>
              <a:rPr lang="en-US" dirty="0"/>
              <a:t>Increasing returns to scale</a:t>
            </a:r>
          </a:p>
          <a:p>
            <a:pPr lvl="2"/>
            <a:r>
              <a:rPr lang="en-US" dirty="0"/>
              <a:t>Imperfect competition</a:t>
            </a:r>
          </a:p>
          <a:p>
            <a:pPr lvl="2"/>
            <a:r>
              <a:rPr lang="en-US" dirty="0"/>
              <a:t>Differentiated products</a:t>
            </a:r>
          </a:p>
          <a:p>
            <a:pPr lvl="1"/>
            <a:r>
              <a:rPr lang="en-US" dirty="0"/>
              <a:t>Firms played important roles, but</a:t>
            </a:r>
          </a:p>
          <a:p>
            <a:pPr lvl="1"/>
            <a:r>
              <a:rPr lang="en-US" dirty="0"/>
              <a:t>They were assumed identical</a:t>
            </a:r>
          </a:p>
          <a:p>
            <a:endParaRPr lang="en-US" dirty="0"/>
          </a:p>
          <a:p>
            <a:pPr lvl="2"/>
            <a:endParaRPr lang="en-US" dirty="0"/>
          </a:p>
        </p:txBody>
      </p:sp>
      <p:sp>
        <p:nvSpPr>
          <p:cNvPr id="4" name="Footer Placeholder 3"/>
          <p:cNvSpPr>
            <a:spLocks noGrp="1"/>
          </p:cNvSpPr>
          <p:nvPr>
            <p:ph type="ftr" sz="quarter" idx="11"/>
          </p:nvPr>
        </p:nvSpPr>
        <p:spPr/>
        <p:txBody>
          <a:bodyPr/>
          <a:lstStyle/>
          <a:p>
            <a:pPr>
              <a:defRPr/>
            </a:pPr>
            <a:r>
              <a:rPr lang="en-US"/>
              <a:t>Class 18:  Scale Economies and Imperfect Competition</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31</a:t>
            </a:fld>
            <a:endParaRPr lang="en-US"/>
          </a:p>
        </p:txBody>
      </p:sp>
    </p:spTree>
    <p:extLst>
      <p:ext uri="{BB962C8B-B14F-4D97-AF65-F5344CB8AC3E}">
        <p14:creationId xmlns:p14="http://schemas.microsoft.com/office/powerpoint/2010/main" val="2184842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Heterogeneous Firms</a:t>
            </a:r>
          </a:p>
        </p:txBody>
      </p:sp>
      <p:sp>
        <p:nvSpPr>
          <p:cNvPr id="3" name="Content Placeholder 2"/>
          <p:cNvSpPr>
            <a:spLocks noGrp="1"/>
          </p:cNvSpPr>
          <p:nvPr>
            <p:ph idx="1"/>
          </p:nvPr>
        </p:nvSpPr>
        <p:spPr/>
        <p:txBody>
          <a:bodyPr/>
          <a:lstStyle/>
          <a:p>
            <a:r>
              <a:rPr lang="en-US" dirty="0"/>
              <a:t>New, New Trade Theory (Melitz) has</a:t>
            </a:r>
          </a:p>
          <a:p>
            <a:pPr lvl="1"/>
            <a:r>
              <a:rPr lang="en-US" sz="2400" dirty="0"/>
              <a:t>Most of the assumptions of New Trade Theory, but</a:t>
            </a:r>
          </a:p>
          <a:p>
            <a:pPr lvl="1"/>
            <a:r>
              <a:rPr lang="en-US" sz="2400" dirty="0"/>
              <a:t>Heterogeneous firms</a:t>
            </a:r>
          </a:p>
          <a:p>
            <a:r>
              <a:rPr lang="en-US" dirty="0"/>
              <a:t>How?</a:t>
            </a:r>
          </a:p>
          <a:p>
            <a:pPr lvl="1"/>
            <a:r>
              <a:rPr lang="en-US" dirty="0"/>
              <a:t>Firms differ in their productivities, each coming from a random drawing</a:t>
            </a:r>
          </a:p>
          <a:p>
            <a:endParaRPr lang="en-US" dirty="0"/>
          </a:p>
          <a:p>
            <a:endParaRPr lang="en-US" dirty="0"/>
          </a:p>
          <a:p>
            <a:pPr lvl="2"/>
            <a:endParaRPr lang="en-US" dirty="0"/>
          </a:p>
        </p:txBody>
      </p:sp>
      <p:sp>
        <p:nvSpPr>
          <p:cNvPr id="4" name="Footer Placeholder 3"/>
          <p:cNvSpPr>
            <a:spLocks noGrp="1"/>
          </p:cNvSpPr>
          <p:nvPr>
            <p:ph type="ftr" sz="quarter" idx="11"/>
          </p:nvPr>
        </p:nvSpPr>
        <p:spPr/>
        <p:txBody>
          <a:bodyPr/>
          <a:lstStyle/>
          <a:p>
            <a:pPr>
              <a:defRPr/>
            </a:pPr>
            <a:r>
              <a:rPr lang="en-US"/>
              <a:t>Class 18:  Scale Economies and Imperfect Competition</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32</a:t>
            </a:fld>
            <a:endParaRPr lang="en-US"/>
          </a:p>
        </p:txBody>
      </p:sp>
    </p:spTree>
    <p:extLst>
      <p:ext uri="{BB962C8B-B14F-4D97-AF65-F5344CB8AC3E}">
        <p14:creationId xmlns:p14="http://schemas.microsoft.com/office/powerpoint/2010/main" val="5592007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Heterogeneous Firms</a:t>
            </a:r>
          </a:p>
        </p:txBody>
      </p:sp>
      <p:sp>
        <p:nvSpPr>
          <p:cNvPr id="3" name="Content Placeholder 2"/>
          <p:cNvSpPr>
            <a:spLocks noGrp="1"/>
          </p:cNvSpPr>
          <p:nvPr>
            <p:ph idx="1"/>
          </p:nvPr>
        </p:nvSpPr>
        <p:spPr/>
        <p:txBody>
          <a:bodyPr/>
          <a:lstStyle/>
          <a:p>
            <a:r>
              <a:rPr lang="en-US" dirty="0"/>
              <a:t>Other features of a Melitz Model</a:t>
            </a:r>
          </a:p>
          <a:p>
            <a:pPr lvl="1"/>
            <a:r>
              <a:rPr lang="en-US" dirty="0"/>
              <a:t>Aside from productivity parameters, firms are identical</a:t>
            </a:r>
          </a:p>
          <a:p>
            <a:pPr lvl="1"/>
            <a:r>
              <a:rPr lang="en-US" dirty="0"/>
              <a:t>Each produces a differentiated product and engages in monopolistic competition</a:t>
            </a:r>
          </a:p>
          <a:p>
            <a:pPr lvl="2"/>
            <a:r>
              <a:rPr lang="en-US" dirty="0"/>
              <a:t>Hence each firm has zero </a:t>
            </a:r>
            <a:r>
              <a:rPr lang="en-US" u="sng" dirty="0"/>
              <a:t>expected</a:t>
            </a:r>
            <a:r>
              <a:rPr lang="en-US" dirty="0"/>
              <a:t> profits (prior to drawing its random productivity)</a:t>
            </a:r>
          </a:p>
          <a:p>
            <a:pPr lvl="1"/>
            <a:r>
              <a:rPr lang="en-US" dirty="0"/>
              <a:t>There are fixed costs of </a:t>
            </a:r>
          </a:p>
          <a:p>
            <a:pPr lvl="2"/>
            <a:r>
              <a:rPr lang="en-US" dirty="0"/>
              <a:t>Production, and of</a:t>
            </a:r>
          </a:p>
          <a:p>
            <a:pPr lvl="2"/>
            <a:r>
              <a:rPr lang="en-US" u="sng" dirty="0">
                <a:solidFill>
                  <a:srgbClr val="FF0000"/>
                </a:solidFill>
              </a:rPr>
              <a:t>Exporting</a:t>
            </a:r>
          </a:p>
          <a:p>
            <a:endParaRPr lang="en-US" dirty="0"/>
          </a:p>
          <a:p>
            <a:endParaRPr lang="en-US" dirty="0"/>
          </a:p>
          <a:p>
            <a:pPr lvl="2"/>
            <a:endParaRPr lang="en-US" dirty="0"/>
          </a:p>
        </p:txBody>
      </p:sp>
      <p:sp>
        <p:nvSpPr>
          <p:cNvPr id="4" name="Footer Placeholder 3"/>
          <p:cNvSpPr>
            <a:spLocks noGrp="1"/>
          </p:cNvSpPr>
          <p:nvPr>
            <p:ph type="ftr" sz="quarter" idx="11"/>
          </p:nvPr>
        </p:nvSpPr>
        <p:spPr/>
        <p:txBody>
          <a:bodyPr/>
          <a:lstStyle/>
          <a:p>
            <a:pPr>
              <a:defRPr/>
            </a:pPr>
            <a:r>
              <a:rPr lang="en-US"/>
              <a:t>Class 18:  Scale Economies and Imperfect Competition</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33</a:t>
            </a:fld>
            <a:endParaRPr lang="en-US"/>
          </a:p>
        </p:txBody>
      </p:sp>
    </p:spTree>
    <p:extLst>
      <p:ext uri="{BB962C8B-B14F-4D97-AF65-F5344CB8AC3E}">
        <p14:creationId xmlns:p14="http://schemas.microsoft.com/office/powerpoint/2010/main" val="20278331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Heterogeneous Firms</a:t>
            </a:r>
          </a:p>
        </p:txBody>
      </p:sp>
      <p:sp>
        <p:nvSpPr>
          <p:cNvPr id="3" name="Content Placeholder 2"/>
          <p:cNvSpPr>
            <a:spLocks noGrp="1"/>
          </p:cNvSpPr>
          <p:nvPr>
            <p:ph idx="1"/>
          </p:nvPr>
        </p:nvSpPr>
        <p:spPr/>
        <p:txBody>
          <a:bodyPr/>
          <a:lstStyle/>
          <a:p>
            <a:r>
              <a:rPr lang="en-US" dirty="0"/>
              <a:t>Fixed costs of production imply</a:t>
            </a:r>
          </a:p>
          <a:p>
            <a:pPr lvl="1"/>
            <a:r>
              <a:rPr lang="en-US" dirty="0"/>
              <a:t>Increasing returns to scale</a:t>
            </a:r>
          </a:p>
          <a:p>
            <a:pPr lvl="1"/>
            <a:r>
              <a:rPr lang="en-US" dirty="0"/>
              <a:t>If productivity is too low (thus cost high), firm </a:t>
            </a:r>
          </a:p>
          <a:p>
            <a:pPr lvl="2"/>
            <a:r>
              <a:rPr lang="en-US" dirty="0"/>
              <a:t>Won’t sell enough to cover cost</a:t>
            </a:r>
          </a:p>
          <a:p>
            <a:pPr lvl="2"/>
            <a:r>
              <a:rPr lang="en-US" dirty="0"/>
              <a:t>Will exit</a:t>
            </a:r>
          </a:p>
          <a:p>
            <a:pPr lvl="1"/>
            <a:r>
              <a:rPr lang="en-US" dirty="0"/>
              <a:t>If productivity is high enough, firm</a:t>
            </a:r>
          </a:p>
          <a:p>
            <a:pPr lvl="2"/>
            <a:r>
              <a:rPr lang="en-US" dirty="0"/>
              <a:t>Charges lower price</a:t>
            </a:r>
          </a:p>
          <a:p>
            <a:pPr lvl="2"/>
            <a:r>
              <a:rPr lang="en-US" dirty="0"/>
              <a:t>Makes profit</a:t>
            </a:r>
          </a:p>
          <a:p>
            <a:pPr lvl="2"/>
            <a:r>
              <a:rPr lang="en-US" dirty="0"/>
              <a:t>Stays in the market</a:t>
            </a:r>
          </a:p>
          <a:p>
            <a:endParaRPr lang="en-US" dirty="0"/>
          </a:p>
          <a:p>
            <a:endParaRPr lang="en-US" dirty="0"/>
          </a:p>
          <a:p>
            <a:pPr lvl="2"/>
            <a:endParaRPr lang="en-US" dirty="0"/>
          </a:p>
        </p:txBody>
      </p:sp>
      <p:sp>
        <p:nvSpPr>
          <p:cNvPr id="4" name="Footer Placeholder 3"/>
          <p:cNvSpPr>
            <a:spLocks noGrp="1"/>
          </p:cNvSpPr>
          <p:nvPr>
            <p:ph type="ftr" sz="quarter" idx="11"/>
          </p:nvPr>
        </p:nvSpPr>
        <p:spPr/>
        <p:txBody>
          <a:bodyPr/>
          <a:lstStyle/>
          <a:p>
            <a:pPr>
              <a:defRPr/>
            </a:pPr>
            <a:r>
              <a:rPr lang="en-US"/>
              <a:t>Class 18:  Scale Economies and Imperfect Competition</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34</a:t>
            </a:fld>
            <a:endParaRPr lang="en-US"/>
          </a:p>
        </p:txBody>
      </p:sp>
    </p:spTree>
    <p:extLst>
      <p:ext uri="{BB962C8B-B14F-4D97-AF65-F5344CB8AC3E}">
        <p14:creationId xmlns:p14="http://schemas.microsoft.com/office/powerpoint/2010/main" val="36609292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3">
                                            <p:txEl>
                                              <p:pRg st="7" end="7"/>
                                            </p:tx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Heterogeneous Firms</a:t>
            </a:r>
          </a:p>
        </p:txBody>
      </p:sp>
      <p:sp>
        <p:nvSpPr>
          <p:cNvPr id="3" name="Content Placeholder 2"/>
          <p:cNvSpPr>
            <a:spLocks noGrp="1"/>
          </p:cNvSpPr>
          <p:nvPr>
            <p:ph idx="1"/>
          </p:nvPr>
        </p:nvSpPr>
        <p:spPr/>
        <p:txBody>
          <a:bodyPr/>
          <a:lstStyle/>
          <a:p>
            <a:r>
              <a:rPr lang="en-US" dirty="0"/>
              <a:t>Fixed costs of exporting imply</a:t>
            </a:r>
          </a:p>
          <a:p>
            <a:pPr lvl="1"/>
            <a:r>
              <a:rPr lang="en-US" dirty="0"/>
              <a:t>If productivity is not much above breaking even on domestic market, firm would run a loss if it exported</a:t>
            </a:r>
          </a:p>
          <a:p>
            <a:pPr lvl="1"/>
            <a:r>
              <a:rPr lang="en-US" dirty="0"/>
              <a:t>Only firms with the highest productivity export</a:t>
            </a:r>
          </a:p>
          <a:p>
            <a:endParaRPr lang="en-US" dirty="0"/>
          </a:p>
          <a:p>
            <a:pPr lvl="2"/>
            <a:endParaRPr lang="en-US" dirty="0"/>
          </a:p>
        </p:txBody>
      </p:sp>
      <p:sp>
        <p:nvSpPr>
          <p:cNvPr id="4" name="Footer Placeholder 3"/>
          <p:cNvSpPr>
            <a:spLocks noGrp="1"/>
          </p:cNvSpPr>
          <p:nvPr>
            <p:ph type="ftr" sz="quarter" idx="11"/>
          </p:nvPr>
        </p:nvSpPr>
        <p:spPr/>
        <p:txBody>
          <a:bodyPr/>
          <a:lstStyle/>
          <a:p>
            <a:pPr>
              <a:defRPr/>
            </a:pPr>
            <a:r>
              <a:rPr lang="en-US"/>
              <a:t>Class 18:  Scale Economies and Imperfect Competition</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35</a:t>
            </a:fld>
            <a:endParaRPr lang="en-US"/>
          </a:p>
        </p:txBody>
      </p:sp>
    </p:spTree>
    <p:extLst>
      <p:ext uri="{BB962C8B-B14F-4D97-AF65-F5344CB8AC3E}">
        <p14:creationId xmlns:p14="http://schemas.microsoft.com/office/powerpoint/2010/main" val="2886941881"/>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Heterogeneous Firms</a:t>
            </a:r>
          </a:p>
        </p:txBody>
      </p:sp>
      <p:sp>
        <p:nvSpPr>
          <p:cNvPr id="3" name="Content Placeholder 2"/>
          <p:cNvSpPr>
            <a:spLocks noGrp="1"/>
          </p:cNvSpPr>
          <p:nvPr>
            <p:ph idx="1"/>
          </p:nvPr>
        </p:nvSpPr>
        <p:spPr/>
        <p:txBody>
          <a:bodyPr/>
          <a:lstStyle/>
          <a:p>
            <a:r>
              <a:rPr lang="en-US" dirty="0"/>
              <a:t>Effects of a fall in trade barriers</a:t>
            </a:r>
          </a:p>
          <a:p>
            <a:pPr lvl="1"/>
            <a:r>
              <a:rPr lang="en-US" dirty="0"/>
              <a:t>Highest-productivity firms, already exporting, expand both output and exports</a:t>
            </a:r>
          </a:p>
          <a:p>
            <a:pPr lvl="1"/>
            <a:r>
              <a:rPr lang="en-US" dirty="0"/>
              <a:t>High-productivity firms, start to export</a:t>
            </a:r>
          </a:p>
          <a:p>
            <a:pPr lvl="1"/>
            <a:r>
              <a:rPr lang="en-US" dirty="0"/>
              <a:t>Low productivity firms reduce output</a:t>
            </a:r>
          </a:p>
          <a:p>
            <a:pPr lvl="1"/>
            <a:r>
              <a:rPr lang="en-US" dirty="0"/>
              <a:t>Lowest productivity firms shut down</a:t>
            </a:r>
          </a:p>
          <a:p>
            <a:r>
              <a:rPr lang="en-US" dirty="0"/>
              <a:t>Implications of more trade</a:t>
            </a:r>
          </a:p>
          <a:p>
            <a:pPr lvl="1"/>
            <a:r>
              <a:rPr lang="en-US" dirty="0"/>
              <a:t>Fewer firms, lower prices</a:t>
            </a:r>
          </a:p>
          <a:p>
            <a:pPr lvl="1"/>
            <a:r>
              <a:rPr lang="en-US" dirty="0"/>
              <a:t>Higher average productivity</a:t>
            </a:r>
          </a:p>
          <a:p>
            <a:pPr lvl="2"/>
            <a:endParaRPr lang="en-US" dirty="0"/>
          </a:p>
        </p:txBody>
      </p:sp>
      <p:sp>
        <p:nvSpPr>
          <p:cNvPr id="4" name="Footer Placeholder 3"/>
          <p:cNvSpPr>
            <a:spLocks noGrp="1"/>
          </p:cNvSpPr>
          <p:nvPr>
            <p:ph type="ftr" sz="quarter" idx="11"/>
          </p:nvPr>
        </p:nvSpPr>
        <p:spPr/>
        <p:txBody>
          <a:bodyPr/>
          <a:lstStyle/>
          <a:p>
            <a:pPr>
              <a:defRPr/>
            </a:pPr>
            <a:r>
              <a:rPr lang="en-US"/>
              <a:t>Class 18:  Scale Economies and Imperfect Competition</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36</a:t>
            </a:fld>
            <a:endParaRPr lang="en-US"/>
          </a:p>
        </p:txBody>
      </p:sp>
      <p:sp>
        <p:nvSpPr>
          <p:cNvPr id="6" name="TextBox 5">
            <a:extLst>
              <a:ext uri="{FF2B5EF4-FFF2-40B4-BE49-F238E27FC236}">
                <a16:creationId xmlns:a16="http://schemas.microsoft.com/office/drawing/2014/main" id="{0D90A50D-7AE9-3647-A084-FB9A7A5641D3}"/>
              </a:ext>
            </a:extLst>
          </p:cNvPr>
          <p:cNvSpPr txBox="1"/>
          <p:nvPr/>
        </p:nvSpPr>
        <p:spPr>
          <a:xfrm>
            <a:off x="6096000" y="5029200"/>
            <a:ext cx="2133600" cy="1200329"/>
          </a:xfrm>
          <a:prstGeom prst="rect">
            <a:avLst/>
          </a:prstGeom>
          <a:noFill/>
          <a:ln w="57150">
            <a:solidFill>
              <a:srgbClr val="0070C0"/>
            </a:solidFill>
          </a:ln>
        </p:spPr>
        <p:txBody>
          <a:bodyPr wrap="square" rtlCol="0">
            <a:spAutoFit/>
          </a:bodyPr>
          <a:lstStyle/>
          <a:p>
            <a:pPr algn="ctr"/>
            <a:r>
              <a:rPr lang="en-US" sz="2400" dirty="0"/>
              <a:t>Thus a new source of gain from trade!</a:t>
            </a:r>
          </a:p>
        </p:txBody>
      </p:sp>
      <p:cxnSp>
        <p:nvCxnSpPr>
          <p:cNvPr id="8" name="Straight Connector 7">
            <a:extLst>
              <a:ext uri="{FF2B5EF4-FFF2-40B4-BE49-F238E27FC236}">
                <a16:creationId xmlns:a16="http://schemas.microsoft.com/office/drawing/2014/main" id="{26487130-0EF2-A24A-B884-955CD86A821F}"/>
              </a:ext>
            </a:extLst>
          </p:cNvPr>
          <p:cNvCxnSpPr>
            <a:cxnSpLocks/>
          </p:cNvCxnSpPr>
          <p:nvPr/>
        </p:nvCxnSpPr>
        <p:spPr>
          <a:xfrm>
            <a:off x="1295400" y="6248400"/>
            <a:ext cx="4800600" cy="0"/>
          </a:xfrm>
          <a:prstGeom prst="line">
            <a:avLst/>
          </a:prstGeom>
          <a:ln w="57150">
            <a:solidFill>
              <a:srgbClr val="0070C0"/>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7235354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8"/>
                                        </p:tgtEl>
                                        <p:attrNameLst>
                                          <p:attrName>style.visibility</p:attrName>
                                        </p:attrNameLst>
                                      </p:cBhvr>
                                      <p:to>
                                        <p:strVal val="visible"/>
                                      </p:to>
                                    </p:set>
                                  </p:childTnLst>
                                </p:cTn>
                              </p:par>
                              <p:par>
                                <p:cTn id="39" presetID="1" presetClass="entr" presetSubtype="0" fill="hold" grpId="0" nodeType="withEffect">
                                  <p:stCondLst>
                                    <p:cond delay="0"/>
                                  </p:stCondLst>
                                  <p:childTnLst>
                                    <p:set>
                                      <p:cBhvr>
                                        <p:cTn id="40"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P spid="6" grpId="0" animBg="1"/>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Heterogeneous Firms</a:t>
            </a:r>
          </a:p>
        </p:txBody>
      </p:sp>
      <mc:AlternateContent xmlns:mc="http://schemas.openxmlformats.org/markup-compatibility/2006">
        <mc:Choice xmlns:a14="http://schemas.microsoft.com/office/drawing/2010/main" Requires="a14">
          <p:sp>
            <p:nvSpPr>
              <p:cNvPr id="3" name="Content Placeholder 2"/>
              <p:cNvSpPr>
                <a:spLocks noGrp="1"/>
              </p:cNvSpPr>
              <p:nvPr>
                <p:ph idx="1"/>
              </p:nvPr>
            </p:nvSpPr>
            <p:spPr/>
            <p:txBody>
              <a:bodyPr/>
              <a:lstStyle/>
              <a:p>
                <a:r>
                  <a:rPr lang="en-US" dirty="0"/>
                  <a:t>Sketch of the Melitz model:</a:t>
                </a:r>
              </a:p>
              <a:p>
                <a:pPr lvl="1"/>
                <a14:m>
                  <m:oMath xmlns:m="http://schemas.openxmlformats.org/officeDocument/2006/math">
                    <m:r>
                      <a:rPr lang="en-US" i="1" smtClean="0">
                        <a:latin typeface="Cambria Math" panose="02040503050406030204" pitchFamily="18" charset="0"/>
                        <a:ea typeface="Cambria Math" panose="02040503050406030204" pitchFamily="18" charset="0"/>
                      </a:rPr>
                      <m:t>𝜋</m:t>
                    </m:r>
                  </m:oMath>
                </a14:m>
                <a:r>
                  <a:rPr lang="en-US" dirty="0"/>
                  <a:t> = profit </a:t>
                </a:r>
                <a:r>
                  <a:rPr lang="en-US" sz="2400" dirty="0"/>
                  <a:t>(revenue – variable cost – fixed cost)</a:t>
                </a:r>
                <a:endParaRPr lang="en-US" dirty="0">
                  <a:latin typeface="Cambria Math" panose="02040503050406030204" pitchFamily="18" charset="0"/>
                  <a:ea typeface="Cambria Math" panose="02040503050406030204" pitchFamily="18" charset="0"/>
                </a:endParaRPr>
              </a:p>
              <a:p>
                <a:pPr lvl="1"/>
                <a14:m>
                  <m:oMath xmlns:m="http://schemas.openxmlformats.org/officeDocument/2006/math">
                    <m:r>
                      <a:rPr lang="en-US" i="1" smtClean="0">
                        <a:latin typeface="Cambria Math" panose="02040503050406030204" pitchFamily="18" charset="0"/>
                        <a:ea typeface="Cambria Math" panose="02040503050406030204" pitchFamily="18" charset="0"/>
                      </a:rPr>
                      <m:t>𝜑</m:t>
                    </m:r>
                  </m:oMath>
                </a14:m>
                <a:r>
                  <a:rPr lang="en-US" dirty="0"/>
                  <a:t> = random productivity</a:t>
                </a:r>
              </a:p>
              <a:p>
                <a:pPr lvl="2"/>
                <a:r>
                  <a:rPr lang="en-US" dirty="0"/>
                  <a:t>Higher </a:t>
                </a:r>
                <a14:m>
                  <m:oMath xmlns:m="http://schemas.openxmlformats.org/officeDocument/2006/math">
                    <m:r>
                      <a:rPr lang="en-US" i="1" smtClean="0">
                        <a:latin typeface="Cambria Math" panose="02040503050406030204" pitchFamily="18" charset="0"/>
                        <a:ea typeface="Cambria Math" panose="02040503050406030204" pitchFamily="18" charset="0"/>
                      </a:rPr>
                      <m:t>𝜑</m:t>
                    </m:r>
                  </m:oMath>
                </a14:m>
                <a:r>
                  <a:rPr lang="en-US" dirty="0"/>
                  <a:t> means</a:t>
                </a:r>
              </a:p>
              <a:p>
                <a:pPr lvl="3">
                  <a:buFont typeface="Wingdings" pitchFamily="2" charset="2"/>
                  <a:buChar char="Ø"/>
                </a:pPr>
                <a:r>
                  <a:rPr lang="en-US" dirty="0"/>
                  <a:t>Lower marginal cost</a:t>
                </a:r>
              </a:p>
              <a:p>
                <a:pPr lvl="3">
                  <a:buFont typeface="Wingdings" pitchFamily="2" charset="2"/>
                  <a:buChar char="Ø"/>
                </a:pPr>
                <a:r>
                  <a:rPr lang="en-US" dirty="0"/>
                  <a:t>Lower price</a:t>
                </a:r>
              </a:p>
              <a:p>
                <a:pPr lvl="3">
                  <a:buFont typeface="Wingdings" pitchFamily="2" charset="2"/>
                  <a:buChar char="Ø"/>
                </a:pPr>
                <a:r>
                  <a:rPr lang="en-US" dirty="0"/>
                  <a:t>Greater sales</a:t>
                </a:r>
              </a:p>
              <a:p>
                <a:pPr lvl="3">
                  <a:buFont typeface="Wingdings" pitchFamily="2" charset="2"/>
                  <a:buChar char="Ø"/>
                </a:pPr>
                <a:r>
                  <a:rPr lang="en-US" dirty="0"/>
                  <a:t>More variable profit (revenue minus variable cost)</a:t>
                </a:r>
              </a:p>
              <a:p>
                <a:pPr lvl="1"/>
                <a14:m>
                  <m:oMath xmlns:m="http://schemas.openxmlformats.org/officeDocument/2006/math">
                    <m:sSub>
                      <m:sSubPr>
                        <m:ctrlPr>
                          <a:rPr lang="en-US" i="1">
                            <a:latin typeface="Cambria Math" panose="02040503050406030204" pitchFamily="18" charset="0"/>
                            <a:ea typeface="Cambria Math" panose="02040503050406030204" pitchFamily="18" charset="0"/>
                          </a:rPr>
                        </m:ctrlPr>
                      </m:sSubPr>
                      <m:e>
                        <m:r>
                          <a:rPr lang="en-US" i="1">
                            <a:latin typeface="Cambria Math" panose="02040503050406030204" pitchFamily="18" charset="0"/>
                            <a:ea typeface="Cambria Math" panose="02040503050406030204" pitchFamily="18" charset="0"/>
                          </a:rPr>
                          <m:t>𝑓</m:t>
                        </m:r>
                      </m:e>
                      <m:sub>
                        <m:r>
                          <a:rPr lang="en-US" i="1">
                            <a:latin typeface="Cambria Math" panose="02040503050406030204" pitchFamily="18" charset="0"/>
                            <a:ea typeface="Cambria Math" panose="02040503050406030204" pitchFamily="18" charset="0"/>
                          </a:rPr>
                          <m:t>𝐷</m:t>
                        </m:r>
                      </m:sub>
                    </m:sSub>
                  </m:oMath>
                </a14:m>
                <a:r>
                  <a:rPr lang="en-US" dirty="0"/>
                  <a:t> = fixed cost of production &amp; domestic sales</a:t>
                </a:r>
              </a:p>
              <a:p>
                <a:pPr lvl="1"/>
                <a14:m>
                  <m:oMath xmlns:m="http://schemas.openxmlformats.org/officeDocument/2006/math">
                    <m:sSub>
                      <m:sSubPr>
                        <m:ctrlPr>
                          <a:rPr lang="en-US" b="0" i="1" smtClean="0">
                            <a:latin typeface="Cambria Math" panose="02040503050406030204" pitchFamily="18" charset="0"/>
                            <a:ea typeface="Cambria Math" panose="02040503050406030204" pitchFamily="18" charset="0"/>
                          </a:rPr>
                        </m:ctrlPr>
                      </m:sSubPr>
                      <m:e>
                        <m:r>
                          <a:rPr lang="en-US" b="0" i="1" smtClean="0">
                            <a:latin typeface="Cambria Math" panose="02040503050406030204" pitchFamily="18" charset="0"/>
                            <a:ea typeface="Cambria Math" panose="02040503050406030204" pitchFamily="18" charset="0"/>
                          </a:rPr>
                          <m:t>𝑓</m:t>
                        </m:r>
                      </m:e>
                      <m:sub>
                        <m:r>
                          <a:rPr lang="en-US" b="0" i="1" smtClean="0">
                            <a:latin typeface="Cambria Math" panose="02040503050406030204" pitchFamily="18" charset="0"/>
                            <a:ea typeface="Cambria Math" panose="02040503050406030204" pitchFamily="18" charset="0"/>
                          </a:rPr>
                          <m:t>𝑋</m:t>
                        </m:r>
                      </m:sub>
                    </m:sSub>
                  </m:oMath>
                </a14:m>
                <a:r>
                  <a:rPr lang="en-US" dirty="0"/>
                  <a:t> = fixed cost of exports</a:t>
                </a:r>
              </a:p>
              <a:p>
                <a:pPr lvl="1"/>
                <a:endParaRPr lang="en-US" dirty="0"/>
              </a:p>
              <a:p>
                <a:endParaRPr lang="en-US" dirty="0"/>
              </a:p>
              <a:p>
                <a:pPr lvl="2"/>
                <a:endParaRPr lang="en-US" dirty="0"/>
              </a:p>
            </p:txBody>
          </p:sp>
        </mc:Choice>
        <mc:Fallback>
          <p:sp>
            <p:nvSpPr>
              <p:cNvPr id="3" name="Content Placeholder 2"/>
              <p:cNvSpPr>
                <a:spLocks noGrp="1" noRot="1" noChangeAspect="1" noMove="1" noResize="1" noEditPoints="1" noAdjustHandles="1" noChangeArrowheads="1" noChangeShapeType="1" noTextEdit="1"/>
              </p:cNvSpPr>
              <p:nvPr>
                <p:ph idx="1"/>
              </p:nvPr>
            </p:nvSpPr>
            <p:spPr>
              <a:blipFill>
                <a:blip r:embed="rId3"/>
                <a:stretch>
                  <a:fillRect l="-1852" t="-1681" r="-309" b="-3641"/>
                </a:stretch>
              </a:blipFill>
            </p:spPr>
            <p:txBody>
              <a:bodyPr/>
              <a:lstStyle/>
              <a:p>
                <a:r>
                  <a:rPr lang="en-US">
                    <a:noFill/>
                  </a:rPr>
                  <a:t> </a:t>
                </a:r>
              </a:p>
            </p:txBody>
          </p:sp>
        </mc:Fallback>
      </mc:AlternateContent>
      <p:sp>
        <p:nvSpPr>
          <p:cNvPr id="4" name="Footer Placeholder 3"/>
          <p:cNvSpPr>
            <a:spLocks noGrp="1"/>
          </p:cNvSpPr>
          <p:nvPr>
            <p:ph type="ftr" sz="quarter" idx="11"/>
          </p:nvPr>
        </p:nvSpPr>
        <p:spPr/>
        <p:txBody>
          <a:bodyPr/>
          <a:lstStyle/>
          <a:p>
            <a:pPr>
              <a:defRPr/>
            </a:pPr>
            <a:r>
              <a:rPr lang="en-US"/>
              <a:t>Class 18:  Scale Economies and Imperfect Competition</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37</a:t>
            </a:fld>
            <a:endParaRPr lang="en-US"/>
          </a:p>
        </p:txBody>
      </p:sp>
    </p:spTree>
    <p:extLst>
      <p:ext uri="{BB962C8B-B14F-4D97-AF65-F5344CB8AC3E}">
        <p14:creationId xmlns:p14="http://schemas.microsoft.com/office/powerpoint/2010/main" val="3785153487"/>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Equilibrium in Autarky</a:t>
            </a:r>
          </a:p>
        </p:txBody>
      </p:sp>
      <p:sp>
        <p:nvSpPr>
          <p:cNvPr id="4" name="Footer Placeholder 3"/>
          <p:cNvSpPr>
            <a:spLocks noGrp="1"/>
          </p:cNvSpPr>
          <p:nvPr>
            <p:ph type="ftr" sz="quarter" idx="11"/>
          </p:nvPr>
        </p:nvSpPr>
        <p:spPr/>
        <p:txBody>
          <a:bodyPr/>
          <a:lstStyle/>
          <a:p>
            <a:pPr>
              <a:defRPr/>
            </a:pPr>
            <a:r>
              <a:rPr lang="en-US"/>
              <a:t>Class 18:  Scale Economies and Imperfect Competition</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38</a:t>
            </a:fld>
            <a:endParaRPr lang="en-US"/>
          </a:p>
        </p:txBody>
      </p:sp>
      <p:cxnSp>
        <p:nvCxnSpPr>
          <p:cNvPr id="8" name="Straight Connector 7">
            <a:extLst>
              <a:ext uri="{FF2B5EF4-FFF2-40B4-BE49-F238E27FC236}">
                <a16:creationId xmlns:a16="http://schemas.microsoft.com/office/drawing/2014/main" id="{8FFAA93C-CE53-ED95-E5BD-DFFFBEEEFB2B}"/>
              </a:ext>
            </a:extLst>
          </p:cNvPr>
          <p:cNvCxnSpPr>
            <a:cxnSpLocks/>
          </p:cNvCxnSpPr>
          <p:nvPr/>
        </p:nvCxnSpPr>
        <p:spPr>
          <a:xfrm>
            <a:off x="1634067" y="4279788"/>
            <a:ext cx="5863509" cy="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9" name="Straight Connector 8">
            <a:extLst>
              <a:ext uri="{FF2B5EF4-FFF2-40B4-BE49-F238E27FC236}">
                <a16:creationId xmlns:a16="http://schemas.microsoft.com/office/drawing/2014/main" id="{2A6B16C7-9935-3F20-6304-0A1C8600023A}"/>
              </a:ext>
            </a:extLst>
          </p:cNvPr>
          <p:cNvCxnSpPr>
            <a:cxnSpLocks/>
          </p:cNvCxnSpPr>
          <p:nvPr/>
        </p:nvCxnSpPr>
        <p:spPr>
          <a:xfrm flipV="1">
            <a:off x="1640245" y="1573427"/>
            <a:ext cx="0" cy="39624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mc:AlternateContent xmlns:mc="http://schemas.openxmlformats.org/markup-compatibility/2006">
        <mc:Choice xmlns:a14="http://schemas.microsoft.com/office/drawing/2010/main" Requires="a14">
          <p:sp>
            <p:nvSpPr>
              <p:cNvPr id="10" name="TextBox 9">
                <a:extLst>
                  <a:ext uri="{FF2B5EF4-FFF2-40B4-BE49-F238E27FC236}">
                    <a16:creationId xmlns:a16="http://schemas.microsoft.com/office/drawing/2014/main" id="{5662AE3D-106B-6716-DDC3-7E9F41A91CC1}"/>
                  </a:ext>
                </a:extLst>
              </p:cNvPr>
              <p:cNvSpPr txBox="1"/>
              <p:nvPr/>
            </p:nvSpPr>
            <p:spPr>
              <a:xfrm>
                <a:off x="1203640" y="1388761"/>
                <a:ext cx="457200" cy="369332"/>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US" i="1" dirty="0" smtClean="0">
                          <a:latin typeface="Cambria Math" panose="02040503050406030204" pitchFamily="18" charset="0"/>
                          <a:ea typeface="Cambria Math" panose="02040503050406030204" pitchFamily="18" charset="0"/>
                        </a:rPr>
                        <m:t>𝜋</m:t>
                      </m:r>
                    </m:oMath>
                  </m:oMathPara>
                </a14:m>
                <a:endParaRPr lang="en-US" baseline="30000" dirty="0"/>
              </a:p>
            </p:txBody>
          </p:sp>
        </mc:Choice>
        <mc:Fallback>
          <p:sp>
            <p:nvSpPr>
              <p:cNvPr id="10" name="TextBox 9">
                <a:extLst>
                  <a:ext uri="{FF2B5EF4-FFF2-40B4-BE49-F238E27FC236}">
                    <a16:creationId xmlns:a16="http://schemas.microsoft.com/office/drawing/2014/main" id="{5662AE3D-106B-6716-DDC3-7E9F41A91CC1}"/>
                  </a:ext>
                </a:extLst>
              </p:cNvPr>
              <p:cNvSpPr txBox="1">
                <a:spLocks noRot="1" noChangeAspect="1" noMove="1" noResize="1" noEditPoints="1" noAdjustHandles="1" noChangeArrowheads="1" noChangeShapeType="1" noTextEdit="1"/>
              </p:cNvSpPr>
              <p:nvPr/>
            </p:nvSpPr>
            <p:spPr>
              <a:xfrm>
                <a:off x="1203640" y="1388761"/>
                <a:ext cx="457200" cy="369332"/>
              </a:xfrm>
              <a:prstGeom prst="rect">
                <a:avLst/>
              </a:prstGeom>
              <a:blipFill>
                <a:blip r:embed="rId3"/>
                <a:stretch>
                  <a:fillRect/>
                </a:stretch>
              </a:blipFill>
            </p:spPr>
            <p:txBody>
              <a:bodyPr/>
              <a:lstStyle/>
              <a:p>
                <a:r>
                  <a:rPr lang="en-US">
                    <a:noFill/>
                  </a:rPr>
                  <a:t> </a:t>
                </a:r>
              </a:p>
            </p:txBody>
          </p:sp>
        </mc:Fallback>
      </mc:AlternateContent>
      <p:cxnSp>
        <p:nvCxnSpPr>
          <p:cNvPr id="12" name="Straight Connector 11">
            <a:extLst>
              <a:ext uri="{FF2B5EF4-FFF2-40B4-BE49-F238E27FC236}">
                <a16:creationId xmlns:a16="http://schemas.microsoft.com/office/drawing/2014/main" id="{8BE4A5E5-0E91-4380-B837-0D8F58D76699}"/>
              </a:ext>
            </a:extLst>
          </p:cNvPr>
          <p:cNvCxnSpPr>
            <a:cxnSpLocks/>
          </p:cNvCxnSpPr>
          <p:nvPr/>
        </p:nvCxnSpPr>
        <p:spPr>
          <a:xfrm flipH="1">
            <a:off x="1646424" y="1634927"/>
            <a:ext cx="5283390" cy="3229287"/>
          </a:xfrm>
          <a:prstGeom prst="line">
            <a:avLst/>
          </a:prstGeom>
          <a:ln>
            <a:solidFill>
              <a:srgbClr val="0070C0"/>
            </a:solidFill>
          </a:ln>
          <a:effectLst/>
        </p:spPr>
        <p:style>
          <a:lnRef idx="2">
            <a:schemeClr val="accent1"/>
          </a:lnRef>
          <a:fillRef idx="0">
            <a:schemeClr val="accent1"/>
          </a:fillRef>
          <a:effectRef idx="1">
            <a:schemeClr val="accent1"/>
          </a:effectRef>
          <a:fontRef idx="minor">
            <a:schemeClr val="tx1"/>
          </a:fontRef>
        </p:style>
      </p:cxnSp>
      <mc:AlternateContent xmlns:mc="http://schemas.openxmlformats.org/markup-compatibility/2006">
        <mc:Choice xmlns:a14="http://schemas.microsoft.com/office/drawing/2010/main" Requires="a14">
          <p:sp>
            <p:nvSpPr>
              <p:cNvPr id="43" name="TextBox 42">
                <a:extLst>
                  <a:ext uri="{FF2B5EF4-FFF2-40B4-BE49-F238E27FC236}">
                    <a16:creationId xmlns:a16="http://schemas.microsoft.com/office/drawing/2014/main" id="{DF7760C7-60F1-6BD2-AF35-4F68DE55632D}"/>
                  </a:ext>
                </a:extLst>
              </p:cNvPr>
              <p:cNvSpPr txBox="1"/>
              <p:nvPr/>
            </p:nvSpPr>
            <p:spPr>
              <a:xfrm>
                <a:off x="1179956" y="4620243"/>
                <a:ext cx="457200" cy="369332"/>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sSub>
                        <m:sSubPr>
                          <m:ctrlPr>
                            <a:rPr lang="en-US" i="1">
                              <a:latin typeface="Cambria Math" panose="02040503050406030204" pitchFamily="18" charset="0"/>
                              <a:ea typeface="Cambria Math" panose="02040503050406030204" pitchFamily="18" charset="0"/>
                            </a:rPr>
                          </m:ctrlPr>
                        </m:sSubPr>
                        <m:e>
                          <m:r>
                            <a:rPr lang="en-US" i="1">
                              <a:latin typeface="Cambria Math" panose="02040503050406030204" pitchFamily="18" charset="0"/>
                              <a:ea typeface="Cambria Math" panose="02040503050406030204" pitchFamily="18" charset="0"/>
                            </a:rPr>
                            <m:t>𝑓</m:t>
                          </m:r>
                        </m:e>
                        <m:sub>
                          <m:r>
                            <a:rPr lang="en-US" i="1">
                              <a:latin typeface="Cambria Math" panose="02040503050406030204" pitchFamily="18" charset="0"/>
                              <a:ea typeface="Cambria Math" panose="02040503050406030204" pitchFamily="18" charset="0"/>
                            </a:rPr>
                            <m:t>𝐷</m:t>
                          </m:r>
                        </m:sub>
                      </m:sSub>
                    </m:oMath>
                  </m:oMathPara>
                </a14:m>
                <a:endParaRPr lang="en-US" baseline="30000" dirty="0"/>
              </a:p>
            </p:txBody>
          </p:sp>
        </mc:Choice>
        <mc:Fallback>
          <p:sp>
            <p:nvSpPr>
              <p:cNvPr id="43" name="TextBox 42">
                <a:extLst>
                  <a:ext uri="{FF2B5EF4-FFF2-40B4-BE49-F238E27FC236}">
                    <a16:creationId xmlns:a16="http://schemas.microsoft.com/office/drawing/2014/main" id="{DF7760C7-60F1-6BD2-AF35-4F68DE55632D}"/>
                  </a:ext>
                </a:extLst>
              </p:cNvPr>
              <p:cNvSpPr txBox="1">
                <a:spLocks noRot="1" noChangeAspect="1" noMove="1" noResize="1" noEditPoints="1" noAdjustHandles="1" noChangeArrowheads="1" noChangeShapeType="1" noTextEdit="1"/>
              </p:cNvSpPr>
              <p:nvPr/>
            </p:nvSpPr>
            <p:spPr>
              <a:xfrm>
                <a:off x="1179956" y="4620243"/>
                <a:ext cx="457200" cy="369332"/>
              </a:xfrm>
              <a:prstGeom prst="rect">
                <a:avLst/>
              </a:prstGeom>
              <a:blipFill>
                <a:blip r:embed="rId4"/>
                <a:stretch>
                  <a:fillRect b="-13333"/>
                </a:stretch>
              </a:blipFill>
            </p:spPr>
            <p:txBody>
              <a:bodyPr/>
              <a:lstStyle/>
              <a:p>
                <a:r>
                  <a:rPr lang="en-US">
                    <a:noFill/>
                  </a:rPr>
                  <a:t> </a:t>
                </a:r>
              </a:p>
            </p:txBody>
          </p:sp>
        </mc:Fallback>
      </mc:AlternateContent>
      <mc:AlternateContent xmlns:mc="http://schemas.openxmlformats.org/markup-compatibility/2006">
        <mc:Choice xmlns:a14="http://schemas.microsoft.com/office/drawing/2010/main" Requires="a14">
          <p:sp>
            <p:nvSpPr>
              <p:cNvPr id="47" name="TextBox 46">
                <a:extLst>
                  <a:ext uri="{FF2B5EF4-FFF2-40B4-BE49-F238E27FC236}">
                    <a16:creationId xmlns:a16="http://schemas.microsoft.com/office/drawing/2014/main" id="{FB5E0E4B-419F-4F92-4026-325A3C863B05}"/>
                  </a:ext>
                </a:extLst>
              </p:cNvPr>
              <p:cNvSpPr txBox="1"/>
              <p:nvPr/>
            </p:nvSpPr>
            <p:spPr>
              <a:xfrm>
                <a:off x="7081337" y="4238323"/>
                <a:ext cx="457200" cy="369332"/>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US" i="1" dirty="0" smtClean="0">
                          <a:latin typeface="Cambria Math" panose="02040503050406030204" pitchFamily="18" charset="0"/>
                          <a:ea typeface="Cambria Math" panose="02040503050406030204" pitchFamily="18" charset="0"/>
                        </a:rPr>
                        <m:t>𝜑</m:t>
                      </m:r>
                    </m:oMath>
                  </m:oMathPara>
                </a14:m>
                <a:endParaRPr lang="en-US" baseline="30000" dirty="0"/>
              </a:p>
            </p:txBody>
          </p:sp>
        </mc:Choice>
        <mc:Fallback>
          <p:sp>
            <p:nvSpPr>
              <p:cNvPr id="47" name="TextBox 46">
                <a:extLst>
                  <a:ext uri="{FF2B5EF4-FFF2-40B4-BE49-F238E27FC236}">
                    <a16:creationId xmlns:a16="http://schemas.microsoft.com/office/drawing/2014/main" id="{FB5E0E4B-419F-4F92-4026-325A3C863B05}"/>
                  </a:ext>
                </a:extLst>
              </p:cNvPr>
              <p:cNvSpPr txBox="1">
                <a:spLocks noRot="1" noChangeAspect="1" noMove="1" noResize="1" noEditPoints="1" noAdjustHandles="1" noChangeArrowheads="1" noChangeShapeType="1" noTextEdit="1"/>
              </p:cNvSpPr>
              <p:nvPr/>
            </p:nvSpPr>
            <p:spPr>
              <a:xfrm>
                <a:off x="7081337" y="4238323"/>
                <a:ext cx="457200" cy="369332"/>
              </a:xfrm>
              <a:prstGeom prst="rect">
                <a:avLst/>
              </a:prstGeom>
              <a:blipFill>
                <a:blip r:embed="rId5"/>
                <a:stretch>
                  <a:fillRect b="-10000"/>
                </a:stretch>
              </a:blipFill>
            </p:spPr>
            <p:txBody>
              <a:bodyPr/>
              <a:lstStyle/>
              <a:p>
                <a:r>
                  <a:rPr lang="en-US">
                    <a:noFill/>
                  </a:rPr>
                  <a:t> </a:t>
                </a:r>
              </a:p>
            </p:txBody>
          </p:sp>
        </mc:Fallback>
      </mc:AlternateContent>
      <mc:AlternateContent xmlns:mc="http://schemas.openxmlformats.org/markup-compatibility/2006">
        <mc:Choice xmlns:a14="http://schemas.microsoft.com/office/drawing/2010/main" Requires="a14">
          <p:sp>
            <p:nvSpPr>
              <p:cNvPr id="49" name="TextBox 48">
                <a:extLst>
                  <a:ext uri="{FF2B5EF4-FFF2-40B4-BE49-F238E27FC236}">
                    <a16:creationId xmlns:a16="http://schemas.microsoft.com/office/drawing/2014/main" id="{66A5BFFA-A452-8067-39CA-361DCB5E74A6}"/>
                  </a:ext>
                </a:extLst>
              </p:cNvPr>
              <p:cNvSpPr txBox="1"/>
              <p:nvPr/>
            </p:nvSpPr>
            <p:spPr>
              <a:xfrm>
                <a:off x="6852737" y="1379481"/>
                <a:ext cx="457200" cy="369332"/>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sSub>
                        <m:sSubPr>
                          <m:ctrlPr>
                            <a:rPr lang="en-US" i="1" dirty="0" smtClean="0">
                              <a:solidFill>
                                <a:srgbClr val="0070C0"/>
                              </a:solidFill>
                              <a:latin typeface="Cambria Math" panose="02040503050406030204" pitchFamily="18" charset="0"/>
                              <a:ea typeface="Cambria Math" panose="02040503050406030204" pitchFamily="18" charset="0"/>
                            </a:rPr>
                          </m:ctrlPr>
                        </m:sSubPr>
                        <m:e>
                          <m:r>
                            <a:rPr lang="en-US" i="1" dirty="0" smtClean="0">
                              <a:solidFill>
                                <a:srgbClr val="0070C0"/>
                              </a:solidFill>
                              <a:latin typeface="Cambria Math" panose="02040503050406030204" pitchFamily="18" charset="0"/>
                              <a:ea typeface="Cambria Math" panose="02040503050406030204" pitchFamily="18" charset="0"/>
                            </a:rPr>
                            <m:t>𝜋</m:t>
                          </m:r>
                        </m:e>
                        <m:sub>
                          <m:r>
                            <a:rPr lang="en-US" b="0" i="1" dirty="0" smtClean="0">
                              <a:solidFill>
                                <a:srgbClr val="0070C0"/>
                              </a:solidFill>
                              <a:latin typeface="Cambria Math" panose="02040503050406030204" pitchFamily="18" charset="0"/>
                              <a:ea typeface="Cambria Math" panose="02040503050406030204" pitchFamily="18" charset="0"/>
                            </a:rPr>
                            <m:t>𝑎</m:t>
                          </m:r>
                        </m:sub>
                      </m:sSub>
                    </m:oMath>
                  </m:oMathPara>
                </a14:m>
                <a:endParaRPr lang="en-US" baseline="30000" dirty="0">
                  <a:solidFill>
                    <a:srgbClr val="0070C0"/>
                  </a:solidFill>
                </a:endParaRPr>
              </a:p>
            </p:txBody>
          </p:sp>
        </mc:Choice>
        <mc:Fallback>
          <p:sp>
            <p:nvSpPr>
              <p:cNvPr id="49" name="TextBox 48">
                <a:extLst>
                  <a:ext uri="{FF2B5EF4-FFF2-40B4-BE49-F238E27FC236}">
                    <a16:creationId xmlns:a16="http://schemas.microsoft.com/office/drawing/2014/main" id="{66A5BFFA-A452-8067-39CA-361DCB5E74A6}"/>
                  </a:ext>
                </a:extLst>
              </p:cNvPr>
              <p:cNvSpPr txBox="1">
                <a:spLocks noRot="1" noChangeAspect="1" noMove="1" noResize="1" noEditPoints="1" noAdjustHandles="1" noChangeArrowheads="1" noChangeShapeType="1" noTextEdit="1"/>
              </p:cNvSpPr>
              <p:nvPr/>
            </p:nvSpPr>
            <p:spPr>
              <a:xfrm>
                <a:off x="6852737" y="1379481"/>
                <a:ext cx="457200" cy="369332"/>
              </a:xfrm>
              <a:prstGeom prst="rect">
                <a:avLst/>
              </a:prstGeom>
              <a:blipFill>
                <a:blip r:embed="rId6"/>
                <a:stretch>
                  <a:fillRect/>
                </a:stretch>
              </a:blipFill>
            </p:spPr>
            <p:txBody>
              <a:bodyPr/>
              <a:lstStyle/>
              <a:p>
                <a:r>
                  <a:rPr lang="en-US">
                    <a:noFill/>
                  </a:rPr>
                  <a:t> </a:t>
                </a:r>
              </a:p>
            </p:txBody>
          </p:sp>
        </mc:Fallback>
      </mc:AlternateContent>
      <mc:AlternateContent xmlns:mc="http://schemas.openxmlformats.org/markup-compatibility/2006">
        <mc:Choice xmlns:a14="http://schemas.microsoft.com/office/drawing/2010/main" Requires="a14">
          <p:sp>
            <p:nvSpPr>
              <p:cNvPr id="59" name="TextBox 58">
                <a:extLst>
                  <a:ext uri="{FF2B5EF4-FFF2-40B4-BE49-F238E27FC236}">
                    <a16:creationId xmlns:a16="http://schemas.microsoft.com/office/drawing/2014/main" id="{983A0425-1F39-61A7-E59F-001616BE25FF}"/>
                  </a:ext>
                </a:extLst>
              </p:cNvPr>
              <p:cNvSpPr txBox="1"/>
              <p:nvPr/>
            </p:nvSpPr>
            <p:spPr>
              <a:xfrm>
                <a:off x="1237735" y="4086520"/>
                <a:ext cx="457200" cy="369332"/>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US" b="0" i="1" dirty="0" smtClean="0">
                          <a:latin typeface="Cambria Math" panose="02040503050406030204" pitchFamily="18" charset="0"/>
                          <a:ea typeface="Cambria Math" panose="02040503050406030204" pitchFamily="18" charset="0"/>
                        </a:rPr>
                        <m:t>0</m:t>
                      </m:r>
                    </m:oMath>
                  </m:oMathPara>
                </a14:m>
                <a:endParaRPr lang="en-US" baseline="30000" dirty="0"/>
              </a:p>
            </p:txBody>
          </p:sp>
        </mc:Choice>
        <mc:Fallback>
          <p:sp>
            <p:nvSpPr>
              <p:cNvPr id="59" name="TextBox 58">
                <a:extLst>
                  <a:ext uri="{FF2B5EF4-FFF2-40B4-BE49-F238E27FC236}">
                    <a16:creationId xmlns:a16="http://schemas.microsoft.com/office/drawing/2014/main" id="{983A0425-1F39-61A7-E59F-001616BE25FF}"/>
                  </a:ext>
                </a:extLst>
              </p:cNvPr>
              <p:cNvSpPr txBox="1">
                <a:spLocks noRot="1" noChangeAspect="1" noMove="1" noResize="1" noEditPoints="1" noAdjustHandles="1" noChangeArrowheads="1" noChangeShapeType="1" noTextEdit="1"/>
              </p:cNvSpPr>
              <p:nvPr/>
            </p:nvSpPr>
            <p:spPr>
              <a:xfrm>
                <a:off x="1237735" y="4086520"/>
                <a:ext cx="457200" cy="369332"/>
              </a:xfrm>
              <a:prstGeom prst="rect">
                <a:avLst/>
              </a:prstGeom>
              <a:blipFill>
                <a:blip r:embed="rId7"/>
                <a:stretch>
                  <a:fillRect/>
                </a:stretch>
              </a:blipFill>
            </p:spPr>
            <p:txBody>
              <a:bodyPr/>
              <a:lstStyle/>
              <a:p>
                <a:r>
                  <a:rPr lang="en-US">
                    <a:noFill/>
                  </a:rPr>
                  <a:t> </a:t>
                </a:r>
              </a:p>
            </p:txBody>
          </p:sp>
        </mc:Fallback>
      </mc:AlternateContent>
      <p:sp>
        <p:nvSpPr>
          <p:cNvPr id="67" name="TextBox 66">
            <a:extLst>
              <a:ext uri="{FF2B5EF4-FFF2-40B4-BE49-F238E27FC236}">
                <a16:creationId xmlns:a16="http://schemas.microsoft.com/office/drawing/2014/main" id="{9FC77B36-8CCB-2D45-F24A-2838686EB2C1}"/>
              </a:ext>
            </a:extLst>
          </p:cNvPr>
          <p:cNvSpPr txBox="1"/>
          <p:nvPr/>
        </p:nvSpPr>
        <p:spPr>
          <a:xfrm>
            <a:off x="601702" y="1408276"/>
            <a:ext cx="1272065" cy="369332"/>
          </a:xfrm>
          <a:prstGeom prst="rect">
            <a:avLst/>
          </a:prstGeom>
          <a:noFill/>
        </p:spPr>
        <p:txBody>
          <a:bodyPr wrap="square" rtlCol="0">
            <a:spAutoFit/>
          </a:bodyPr>
          <a:lstStyle/>
          <a:p>
            <a:r>
              <a:rPr lang="en-US" dirty="0"/>
              <a:t>Profit</a:t>
            </a:r>
          </a:p>
        </p:txBody>
      </p:sp>
      <p:sp>
        <p:nvSpPr>
          <p:cNvPr id="68" name="TextBox 67">
            <a:extLst>
              <a:ext uri="{FF2B5EF4-FFF2-40B4-BE49-F238E27FC236}">
                <a16:creationId xmlns:a16="http://schemas.microsoft.com/office/drawing/2014/main" id="{139F0CA3-B75B-4B1D-BFC4-E4D5A1412FC4}"/>
              </a:ext>
            </a:extLst>
          </p:cNvPr>
          <p:cNvSpPr txBox="1"/>
          <p:nvPr/>
        </p:nvSpPr>
        <p:spPr>
          <a:xfrm>
            <a:off x="6707999" y="4534207"/>
            <a:ext cx="1369194" cy="369332"/>
          </a:xfrm>
          <a:prstGeom prst="rect">
            <a:avLst/>
          </a:prstGeom>
          <a:noFill/>
        </p:spPr>
        <p:txBody>
          <a:bodyPr wrap="square" rtlCol="0">
            <a:spAutoFit/>
          </a:bodyPr>
          <a:lstStyle/>
          <a:p>
            <a:r>
              <a:rPr lang="en-US" dirty="0"/>
              <a:t>Productivity</a:t>
            </a:r>
          </a:p>
        </p:txBody>
      </p:sp>
      <p:sp>
        <p:nvSpPr>
          <p:cNvPr id="6" name="Left Brace 5">
            <a:extLst>
              <a:ext uri="{FF2B5EF4-FFF2-40B4-BE49-F238E27FC236}">
                <a16:creationId xmlns:a16="http://schemas.microsoft.com/office/drawing/2014/main" id="{B9370D33-4D5F-CDF7-C41F-C89D83A34EA0}"/>
              </a:ext>
            </a:extLst>
          </p:cNvPr>
          <p:cNvSpPr/>
          <p:nvPr/>
        </p:nvSpPr>
        <p:spPr>
          <a:xfrm rot="5400000">
            <a:off x="2050650" y="3726837"/>
            <a:ext cx="151587" cy="928712"/>
          </a:xfrm>
          <a:prstGeom prst="leftBrace">
            <a:avLst>
              <a:gd name="adj1" fmla="val 57047"/>
              <a:gd name="adj2" fmla="val 50000"/>
            </a:avLst>
          </a:prstGeom>
          <a:ln>
            <a:solidFill>
              <a:srgbClr val="FF0000"/>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7" name="TextBox 6">
            <a:extLst>
              <a:ext uri="{FF2B5EF4-FFF2-40B4-BE49-F238E27FC236}">
                <a16:creationId xmlns:a16="http://schemas.microsoft.com/office/drawing/2014/main" id="{27344A96-93AF-207D-7CC7-574BB37D12C4}"/>
              </a:ext>
            </a:extLst>
          </p:cNvPr>
          <p:cNvSpPr txBox="1"/>
          <p:nvPr/>
        </p:nvSpPr>
        <p:spPr>
          <a:xfrm>
            <a:off x="1632322" y="3519383"/>
            <a:ext cx="1091976" cy="646331"/>
          </a:xfrm>
          <a:prstGeom prst="rect">
            <a:avLst/>
          </a:prstGeom>
          <a:noFill/>
        </p:spPr>
        <p:txBody>
          <a:bodyPr wrap="square" rtlCol="0">
            <a:spAutoFit/>
          </a:bodyPr>
          <a:lstStyle/>
          <a:p>
            <a:pPr algn="ctr"/>
            <a:r>
              <a:rPr lang="en-US" dirty="0">
                <a:solidFill>
                  <a:srgbClr val="FF0000"/>
                </a:solidFill>
              </a:rPr>
              <a:t>Don’t produce</a:t>
            </a:r>
          </a:p>
        </p:txBody>
      </p:sp>
      <p:sp>
        <p:nvSpPr>
          <p:cNvPr id="11" name="Left Brace 10">
            <a:extLst>
              <a:ext uri="{FF2B5EF4-FFF2-40B4-BE49-F238E27FC236}">
                <a16:creationId xmlns:a16="http://schemas.microsoft.com/office/drawing/2014/main" id="{B45FDB73-F50F-AD4C-1735-A06716A5BF34}"/>
              </a:ext>
            </a:extLst>
          </p:cNvPr>
          <p:cNvSpPr/>
          <p:nvPr/>
        </p:nvSpPr>
        <p:spPr>
          <a:xfrm rot="5400000" flipH="1">
            <a:off x="4734540" y="2148240"/>
            <a:ext cx="202346" cy="4491246"/>
          </a:xfrm>
          <a:prstGeom prst="leftBrace">
            <a:avLst>
              <a:gd name="adj1" fmla="val 57047"/>
              <a:gd name="adj2" fmla="val 50929"/>
            </a:avLst>
          </a:prstGeom>
          <a:ln>
            <a:solidFill>
              <a:srgbClr val="00B050"/>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13" name="TextBox 12">
            <a:extLst>
              <a:ext uri="{FF2B5EF4-FFF2-40B4-BE49-F238E27FC236}">
                <a16:creationId xmlns:a16="http://schemas.microsoft.com/office/drawing/2014/main" id="{ECD5FF09-BB44-58DC-BB09-781DC06E4ECD}"/>
              </a:ext>
            </a:extLst>
          </p:cNvPr>
          <p:cNvSpPr txBox="1"/>
          <p:nvPr/>
        </p:nvSpPr>
        <p:spPr>
          <a:xfrm>
            <a:off x="4282752" y="4420878"/>
            <a:ext cx="1091976" cy="369332"/>
          </a:xfrm>
          <a:prstGeom prst="rect">
            <a:avLst/>
          </a:prstGeom>
          <a:noFill/>
        </p:spPr>
        <p:txBody>
          <a:bodyPr wrap="square" rtlCol="0">
            <a:spAutoFit/>
          </a:bodyPr>
          <a:lstStyle/>
          <a:p>
            <a:pPr algn="ctr"/>
            <a:r>
              <a:rPr lang="en-US" dirty="0">
                <a:solidFill>
                  <a:srgbClr val="00B050"/>
                </a:solidFill>
              </a:rPr>
              <a:t>Produce</a:t>
            </a:r>
          </a:p>
        </p:txBody>
      </p:sp>
      <mc:AlternateContent xmlns:mc="http://schemas.openxmlformats.org/markup-compatibility/2006">
        <mc:Choice xmlns:a14="http://schemas.microsoft.com/office/drawing/2010/main" Requires="a14">
          <p:sp>
            <p:nvSpPr>
              <p:cNvPr id="14" name="TextBox 13">
                <a:extLst>
                  <a:ext uri="{FF2B5EF4-FFF2-40B4-BE49-F238E27FC236}">
                    <a16:creationId xmlns:a16="http://schemas.microsoft.com/office/drawing/2014/main" id="{6DDE5353-B478-8B59-87EF-D1A46B391C8A}"/>
                  </a:ext>
                </a:extLst>
              </p:cNvPr>
              <p:cNvSpPr txBox="1"/>
              <p:nvPr/>
            </p:nvSpPr>
            <p:spPr>
              <a:xfrm>
                <a:off x="2301103" y="3885797"/>
                <a:ext cx="457200" cy="363241"/>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sSubSup>
                        <m:sSubSupPr>
                          <m:ctrlPr>
                            <a:rPr lang="en-US" i="1" dirty="0" smtClean="0">
                              <a:solidFill>
                                <a:srgbClr val="0070C0"/>
                              </a:solidFill>
                              <a:latin typeface="Cambria Math" panose="02040503050406030204" pitchFamily="18" charset="0"/>
                              <a:ea typeface="Cambria Math" panose="02040503050406030204" pitchFamily="18" charset="0"/>
                            </a:rPr>
                          </m:ctrlPr>
                        </m:sSubSupPr>
                        <m:e>
                          <m:r>
                            <a:rPr lang="en-US" i="1" dirty="0" smtClean="0">
                              <a:solidFill>
                                <a:srgbClr val="0070C0"/>
                              </a:solidFill>
                              <a:latin typeface="Cambria Math" panose="02040503050406030204" pitchFamily="18" charset="0"/>
                              <a:ea typeface="Cambria Math" panose="02040503050406030204" pitchFamily="18" charset="0"/>
                            </a:rPr>
                            <m:t>𝜑</m:t>
                          </m:r>
                        </m:e>
                        <m:sub>
                          <m:r>
                            <a:rPr lang="en-US" b="0" i="1" dirty="0" smtClean="0">
                              <a:solidFill>
                                <a:srgbClr val="0070C0"/>
                              </a:solidFill>
                              <a:latin typeface="Cambria Math" panose="02040503050406030204" pitchFamily="18" charset="0"/>
                              <a:ea typeface="Cambria Math" panose="02040503050406030204" pitchFamily="18" charset="0"/>
                            </a:rPr>
                            <m:t>𝑎</m:t>
                          </m:r>
                        </m:sub>
                        <m:sup>
                          <m:r>
                            <a:rPr lang="en-US" b="0" i="1" dirty="0" smtClean="0">
                              <a:solidFill>
                                <a:srgbClr val="0070C0"/>
                              </a:solidFill>
                              <a:latin typeface="Cambria Math" panose="02040503050406030204" pitchFamily="18" charset="0"/>
                              <a:ea typeface="Cambria Math" panose="02040503050406030204" pitchFamily="18" charset="0"/>
                            </a:rPr>
                            <m:t>∗</m:t>
                          </m:r>
                        </m:sup>
                      </m:sSubSup>
                    </m:oMath>
                  </m:oMathPara>
                </a14:m>
                <a:endParaRPr lang="en-US" baseline="30000" dirty="0">
                  <a:solidFill>
                    <a:srgbClr val="0070C0"/>
                  </a:solidFill>
                </a:endParaRPr>
              </a:p>
            </p:txBody>
          </p:sp>
        </mc:Choice>
        <mc:Fallback>
          <p:sp>
            <p:nvSpPr>
              <p:cNvPr id="14" name="TextBox 13">
                <a:extLst>
                  <a:ext uri="{FF2B5EF4-FFF2-40B4-BE49-F238E27FC236}">
                    <a16:creationId xmlns:a16="http://schemas.microsoft.com/office/drawing/2014/main" id="{6DDE5353-B478-8B59-87EF-D1A46B391C8A}"/>
                  </a:ext>
                </a:extLst>
              </p:cNvPr>
              <p:cNvSpPr txBox="1">
                <a:spLocks noRot="1" noChangeAspect="1" noMove="1" noResize="1" noEditPoints="1" noAdjustHandles="1" noChangeArrowheads="1" noChangeShapeType="1" noTextEdit="1"/>
              </p:cNvSpPr>
              <p:nvPr/>
            </p:nvSpPr>
            <p:spPr>
              <a:xfrm>
                <a:off x="2301103" y="3885797"/>
                <a:ext cx="457200" cy="363241"/>
              </a:xfrm>
              <a:prstGeom prst="rect">
                <a:avLst/>
              </a:prstGeom>
              <a:blipFill>
                <a:blip r:embed="rId8"/>
                <a:stretch>
                  <a:fillRect b="-10000"/>
                </a:stretch>
              </a:blipFill>
            </p:spPr>
            <p:txBody>
              <a:bodyPr/>
              <a:lstStyle/>
              <a:p>
                <a:r>
                  <a:rPr lang="en-US">
                    <a:noFill/>
                  </a:rPr>
                  <a:t> </a:t>
                </a:r>
              </a:p>
            </p:txBody>
          </p:sp>
        </mc:Fallback>
      </mc:AlternateContent>
    </p:spTree>
    <p:extLst>
      <p:ext uri="{BB962C8B-B14F-4D97-AF65-F5344CB8AC3E}">
        <p14:creationId xmlns:p14="http://schemas.microsoft.com/office/powerpoint/2010/main" val="16199867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7"/>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11"/>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p:bldP spid="11" grpId="0" animBg="1"/>
      <p:bldP spid="13" grpId="0"/>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Equilibrium with Trade</a:t>
            </a:r>
          </a:p>
        </p:txBody>
      </p:sp>
      <p:sp>
        <p:nvSpPr>
          <p:cNvPr id="4" name="Footer Placeholder 3"/>
          <p:cNvSpPr>
            <a:spLocks noGrp="1"/>
          </p:cNvSpPr>
          <p:nvPr>
            <p:ph type="ftr" sz="quarter" idx="11"/>
          </p:nvPr>
        </p:nvSpPr>
        <p:spPr/>
        <p:txBody>
          <a:bodyPr/>
          <a:lstStyle/>
          <a:p>
            <a:pPr>
              <a:defRPr/>
            </a:pPr>
            <a:r>
              <a:rPr lang="en-US"/>
              <a:t>Class 18:  Scale Economies and Imperfect Competition</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39</a:t>
            </a:fld>
            <a:endParaRPr lang="en-US"/>
          </a:p>
        </p:txBody>
      </p:sp>
      <p:cxnSp>
        <p:nvCxnSpPr>
          <p:cNvPr id="8" name="Straight Connector 7">
            <a:extLst>
              <a:ext uri="{FF2B5EF4-FFF2-40B4-BE49-F238E27FC236}">
                <a16:creationId xmlns:a16="http://schemas.microsoft.com/office/drawing/2014/main" id="{8FFAA93C-CE53-ED95-E5BD-DFFFBEEEFB2B}"/>
              </a:ext>
            </a:extLst>
          </p:cNvPr>
          <p:cNvCxnSpPr>
            <a:cxnSpLocks/>
          </p:cNvCxnSpPr>
          <p:nvPr/>
        </p:nvCxnSpPr>
        <p:spPr>
          <a:xfrm>
            <a:off x="1634067" y="4279788"/>
            <a:ext cx="5863509" cy="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9" name="Straight Connector 8">
            <a:extLst>
              <a:ext uri="{FF2B5EF4-FFF2-40B4-BE49-F238E27FC236}">
                <a16:creationId xmlns:a16="http://schemas.microsoft.com/office/drawing/2014/main" id="{2A6B16C7-9935-3F20-6304-0A1C8600023A}"/>
              </a:ext>
            </a:extLst>
          </p:cNvPr>
          <p:cNvCxnSpPr>
            <a:cxnSpLocks/>
          </p:cNvCxnSpPr>
          <p:nvPr/>
        </p:nvCxnSpPr>
        <p:spPr>
          <a:xfrm flipV="1">
            <a:off x="1640245" y="1573427"/>
            <a:ext cx="0" cy="39624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mc:AlternateContent xmlns:mc="http://schemas.openxmlformats.org/markup-compatibility/2006">
        <mc:Choice xmlns:a14="http://schemas.microsoft.com/office/drawing/2010/main" Requires="a14">
          <p:sp>
            <p:nvSpPr>
              <p:cNvPr id="10" name="TextBox 9">
                <a:extLst>
                  <a:ext uri="{FF2B5EF4-FFF2-40B4-BE49-F238E27FC236}">
                    <a16:creationId xmlns:a16="http://schemas.microsoft.com/office/drawing/2014/main" id="{5662AE3D-106B-6716-DDC3-7E9F41A91CC1}"/>
                  </a:ext>
                </a:extLst>
              </p:cNvPr>
              <p:cNvSpPr txBox="1"/>
              <p:nvPr/>
            </p:nvSpPr>
            <p:spPr>
              <a:xfrm>
                <a:off x="1203640" y="1388761"/>
                <a:ext cx="457200" cy="369332"/>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US" i="1" dirty="0" smtClean="0">
                          <a:latin typeface="Cambria Math" panose="02040503050406030204" pitchFamily="18" charset="0"/>
                          <a:ea typeface="Cambria Math" panose="02040503050406030204" pitchFamily="18" charset="0"/>
                        </a:rPr>
                        <m:t>𝜋</m:t>
                      </m:r>
                    </m:oMath>
                  </m:oMathPara>
                </a14:m>
                <a:endParaRPr lang="en-US" baseline="30000" dirty="0"/>
              </a:p>
            </p:txBody>
          </p:sp>
        </mc:Choice>
        <mc:Fallback>
          <p:sp>
            <p:nvSpPr>
              <p:cNvPr id="10" name="TextBox 9">
                <a:extLst>
                  <a:ext uri="{FF2B5EF4-FFF2-40B4-BE49-F238E27FC236}">
                    <a16:creationId xmlns:a16="http://schemas.microsoft.com/office/drawing/2014/main" id="{5662AE3D-106B-6716-DDC3-7E9F41A91CC1}"/>
                  </a:ext>
                </a:extLst>
              </p:cNvPr>
              <p:cNvSpPr txBox="1">
                <a:spLocks noRot="1" noChangeAspect="1" noMove="1" noResize="1" noEditPoints="1" noAdjustHandles="1" noChangeArrowheads="1" noChangeShapeType="1" noTextEdit="1"/>
              </p:cNvSpPr>
              <p:nvPr/>
            </p:nvSpPr>
            <p:spPr>
              <a:xfrm>
                <a:off x="1203640" y="1388761"/>
                <a:ext cx="457200" cy="369332"/>
              </a:xfrm>
              <a:prstGeom prst="rect">
                <a:avLst/>
              </a:prstGeom>
              <a:blipFill>
                <a:blip r:embed="rId3"/>
                <a:stretch>
                  <a:fillRect/>
                </a:stretch>
              </a:blipFill>
            </p:spPr>
            <p:txBody>
              <a:bodyPr/>
              <a:lstStyle/>
              <a:p>
                <a:r>
                  <a:rPr lang="en-US">
                    <a:noFill/>
                  </a:rPr>
                  <a:t> </a:t>
                </a:r>
              </a:p>
            </p:txBody>
          </p:sp>
        </mc:Fallback>
      </mc:AlternateContent>
      <p:cxnSp>
        <p:nvCxnSpPr>
          <p:cNvPr id="12" name="Straight Connector 11">
            <a:extLst>
              <a:ext uri="{FF2B5EF4-FFF2-40B4-BE49-F238E27FC236}">
                <a16:creationId xmlns:a16="http://schemas.microsoft.com/office/drawing/2014/main" id="{8BE4A5E5-0E91-4380-B837-0D8F58D76699}"/>
              </a:ext>
            </a:extLst>
          </p:cNvPr>
          <p:cNvCxnSpPr>
            <a:cxnSpLocks/>
          </p:cNvCxnSpPr>
          <p:nvPr/>
        </p:nvCxnSpPr>
        <p:spPr>
          <a:xfrm flipH="1">
            <a:off x="1646424" y="2079137"/>
            <a:ext cx="5302727" cy="2785077"/>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mc:AlternateContent xmlns:mc="http://schemas.openxmlformats.org/markup-compatibility/2006">
        <mc:Choice xmlns:a14="http://schemas.microsoft.com/office/drawing/2010/main" Requires="a14">
          <p:sp>
            <p:nvSpPr>
              <p:cNvPr id="43" name="TextBox 42">
                <a:extLst>
                  <a:ext uri="{FF2B5EF4-FFF2-40B4-BE49-F238E27FC236}">
                    <a16:creationId xmlns:a16="http://schemas.microsoft.com/office/drawing/2014/main" id="{DF7760C7-60F1-6BD2-AF35-4F68DE55632D}"/>
                  </a:ext>
                </a:extLst>
              </p:cNvPr>
              <p:cNvSpPr txBox="1"/>
              <p:nvPr/>
            </p:nvSpPr>
            <p:spPr>
              <a:xfrm>
                <a:off x="1179956" y="4620243"/>
                <a:ext cx="457200" cy="369332"/>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sSub>
                        <m:sSubPr>
                          <m:ctrlPr>
                            <a:rPr lang="en-US" i="1">
                              <a:latin typeface="Cambria Math" panose="02040503050406030204" pitchFamily="18" charset="0"/>
                              <a:ea typeface="Cambria Math" panose="02040503050406030204" pitchFamily="18" charset="0"/>
                            </a:rPr>
                          </m:ctrlPr>
                        </m:sSubPr>
                        <m:e>
                          <m:r>
                            <a:rPr lang="en-US" i="1">
                              <a:latin typeface="Cambria Math" panose="02040503050406030204" pitchFamily="18" charset="0"/>
                              <a:ea typeface="Cambria Math" panose="02040503050406030204" pitchFamily="18" charset="0"/>
                            </a:rPr>
                            <m:t>𝑓</m:t>
                          </m:r>
                        </m:e>
                        <m:sub>
                          <m:r>
                            <a:rPr lang="en-US" i="1">
                              <a:latin typeface="Cambria Math" panose="02040503050406030204" pitchFamily="18" charset="0"/>
                              <a:ea typeface="Cambria Math" panose="02040503050406030204" pitchFamily="18" charset="0"/>
                            </a:rPr>
                            <m:t>𝐷</m:t>
                          </m:r>
                        </m:sub>
                      </m:sSub>
                    </m:oMath>
                  </m:oMathPara>
                </a14:m>
                <a:endParaRPr lang="en-US" baseline="30000" dirty="0"/>
              </a:p>
            </p:txBody>
          </p:sp>
        </mc:Choice>
        <mc:Fallback>
          <p:sp>
            <p:nvSpPr>
              <p:cNvPr id="43" name="TextBox 42">
                <a:extLst>
                  <a:ext uri="{FF2B5EF4-FFF2-40B4-BE49-F238E27FC236}">
                    <a16:creationId xmlns:a16="http://schemas.microsoft.com/office/drawing/2014/main" id="{DF7760C7-60F1-6BD2-AF35-4F68DE55632D}"/>
                  </a:ext>
                </a:extLst>
              </p:cNvPr>
              <p:cNvSpPr txBox="1">
                <a:spLocks noRot="1" noChangeAspect="1" noMove="1" noResize="1" noEditPoints="1" noAdjustHandles="1" noChangeArrowheads="1" noChangeShapeType="1" noTextEdit="1"/>
              </p:cNvSpPr>
              <p:nvPr/>
            </p:nvSpPr>
            <p:spPr>
              <a:xfrm>
                <a:off x="1179956" y="4620243"/>
                <a:ext cx="457200" cy="369332"/>
              </a:xfrm>
              <a:prstGeom prst="rect">
                <a:avLst/>
              </a:prstGeom>
              <a:blipFill>
                <a:blip r:embed="rId4"/>
                <a:stretch>
                  <a:fillRect b="-13333"/>
                </a:stretch>
              </a:blipFill>
            </p:spPr>
            <p:txBody>
              <a:bodyPr/>
              <a:lstStyle/>
              <a:p>
                <a:r>
                  <a:rPr lang="en-US">
                    <a:noFill/>
                  </a:rPr>
                  <a:t> </a:t>
                </a:r>
              </a:p>
            </p:txBody>
          </p:sp>
        </mc:Fallback>
      </mc:AlternateContent>
      <p:cxnSp>
        <p:nvCxnSpPr>
          <p:cNvPr id="44" name="Straight Connector 43">
            <a:extLst>
              <a:ext uri="{FF2B5EF4-FFF2-40B4-BE49-F238E27FC236}">
                <a16:creationId xmlns:a16="http://schemas.microsoft.com/office/drawing/2014/main" id="{CF220E1D-4102-3F4E-DF6C-F70F26D7F484}"/>
              </a:ext>
            </a:extLst>
          </p:cNvPr>
          <p:cNvCxnSpPr>
            <a:cxnSpLocks/>
          </p:cNvCxnSpPr>
          <p:nvPr/>
        </p:nvCxnSpPr>
        <p:spPr>
          <a:xfrm flipH="1">
            <a:off x="1613472" y="3276600"/>
            <a:ext cx="5320728" cy="2007973"/>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mc:AlternateContent xmlns:mc="http://schemas.openxmlformats.org/markup-compatibility/2006">
        <mc:Choice xmlns:a14="http://schemas.microsoft.com/office/drawing/2010/main" Requires="a14">
          <p:sp>
            <p:nvSpPr>
              <p:cNvPr id="46" name="TextBox 45">
                <a:extLst>
                  <a:ext uri="{FF2B5EF4-FFF2-40B4-BE49-F238E27FC236}">
                    <a16:creationId xmlns:a16="http://schemas.microsoft.com/office/drawing/2014/main" id="{F676ADF3-5876-F6D3-5186-D69E9B94DD6B}"/>
                  </a:ext>
                </a:extLst>
              </p:cNvPr>
              <p:cNvSpPr txBox="1"/>
              <p:nvPr/>
            </p:nvSpPr>
            <p:spPr>
              <a:xfrm>
                <a:off x="1203640" y="5062740"/>
                <a:ext cx="457200" cy="369332"/>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sSub>
                        <m:sSubPr>
                          <m:ctrlPr>
                            <a:rPr lang="en-US" i="1" smtClean="0">
                              <a:latin typeface="Cambria Math" panose="02040503050406030204" pitchFamily="18" charset="0"/>
                              <a:ea typeface="Cambria Math" panose="02040503050406030204" pitchFamily="18" charset="0"/>
                            </a:rPr>
                          </m:ctrlPr>
                        </m:sSubPr>
                        <m:e>
                          <m:r>
                            <a:rPr lang="en-US" i="1">
                              <a:latin typeface="Cambria Math" panose="02040503050406030204" pitchFamily="18" charset="0"/>
                              <a:ea typeface="Cambria Math" panose="02040503050406030204" pitchFamily="18" charset="0"/>
                            </a:rPr>
                            <m:t>𝑓</m:t>
                          </m:r>
                        </m:e>
                        <m:sub>
                          <m:r>
                            <a:rPr lang="en-US" b="0" i="1" smtClean="0">
                              <a:latin typeface="Cambria Math" panose="02040503050406030204" pitchFamily="18" charset="0"/>
                              <a:ea typeface="Cambria Math" panose="02040503050406030204" pitchFamily="18" charset="0"/>
                            </a:rPr>
                            <m:t>𝑋</m:t>
                          </m:r>
                        </m:sub>
                      </m:sSub>
                    </m:oMath>
                  </m:oMathPara>
                </a14:m>
                <a:endParaRPr lang="en-US" baseline="30000" dirty="0"/>
              </a:p>
            </p:txBody>
          </p:sp>
        </mc:Choice>
        <mc:Fallback>
          <p:sp>
            <p:nvSpPr>
              <p:cNvPr id="46" name="TextBox 45">
                <a:extLst>
                  <a:ext uri="{FF2B5EF4-FFF2-40B4-BE49-F238E27FC236}">
                    <a16:creationId xmlns:a16="http://schemas.microsoft.com/office/drawing/2014/main" id="{F676ADF3-5876-F6D3-5186-D69E9B94DD6B}"/>
                  </a:ext>
                </a:extLst>
              </p:cNvPr>
              <p:cNvSpPr txBox="1">
                <a:spLocks noRot="1" noChangeAspect="1" noMove="1" noResize="1" noEditPoints="1" noAdjustHandles="1" noChangeArrowheads="1" noChangeShapeType="1" noTextEdit="1"/>
              </p:cNvSpPr>
              <p:nvPr/>
            </p:nvSpPr>
            <p:spPr>
              <a:xfrm>
                <a:off x="1203640" y="5062740"/>
                <a:ext cx="457200" cy="369332"/>
              </a:xfrm>
              <a:prstGeom prst="rect">
                <a:avLst/>
              </a:prstGeom>
              <a:blipFill>
                <a:blip r:embed="rId5"/>
                <a:stretch>
                  <a:fillRect b="-16667"/>
                </a:stretch>
              </a:blipFill>
            </p:spPr>
            <p:txBody>
              <a:bodyPr/>
              <a:lstStyle/>
              <a:p>
                <a:r>
                  <a:rPr lang="en-US">
                    <a:noFill/>
                  </a:rPr>
                  <a:t> </a:t>
                </a:r>
              </a:p>
            </p:txBody>
          </p:sp>
        </mc:Fallback>
      </mc:AlternateContent>
      <mc:AlternateContent xmlns:mc="http://schemas.openxmlformats.org/markup-compatibility/2006">
        <mc:Choice xmlns:a14="http://schemas.microsoft.com/office/drawing/2010/main" Requires="a14">
          <p:sp>
            <p:nvSpPr>
              <p:cNvPr id="47" name="TextBox 46">
                <a:extLst>
                  <a:ext uri="{FF2B5EF4-FFF2-40B4-BE49-F238E27FC236}">
                    <a16:creationId xmlns:a16="http://schemas.microsoft.com/office/drawing/2014/main" id="{FB5E0E4B-419F-4F92-4026-325A3C863B05}"/>
                  </a:ext>
                </a:extLst>
              </p:cNvPr>
              <p:cNvSpPr txBox="1"/>
              <p:nvPr/>
            </p:nvSpPr>
            <p:spPr>
              <a:xfrm>
                <a:off x="7081337" y="4238323"/>
                <a:ext cx="457200" cy="369332"/>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US" i="1" dirty="0" smtClean="0">
                          <a:latin typeface="Cambria Math" panose="02040503050406030204" pitchFamily="18" charset="0"/>
                          <a:ea typeface="Cambria Math" panose="02040503050406030204" pitchFamily="18" charset="0"/>
                        </a:rPr>
                        <m:t>𝜑</m:t>
                      </m:r>
                    </m:oMath>
                  </m:oMathPara>
                </a14:m>
                <a:endParaRPr lang="en-US" baseline="30000" dirty="0"/>
              </a:p>
            </p:txBody>
          </p:sp>
        </mc:Choice>
        <mc:Fallback>
          <p:sp>
            <p:nvSpPr>
              <p:cNvPr id="47" name="TextBox 46">
                <a:extLst>
                  <a:ext uri="{FF2B5EF4-FFF2-40B4-BE49-F238E27FC236}">
                    <a16:creationId xmlns:a16="http://schemas.microsoft.com/office/drawing/2014/main" id="{FB5E0E4B-419F-4F92-4026-325A3C863B05}"/>
                  </a:ext>
                </a:extLst>
              </p:cNvPr>
              <p:cNvSpPr txBox="1">
                <a:spLocks noRot="1" noChangeAspect="1" noMove="1" noResize="1" noEditPoints="1" noAdjustHandles="1" noChangeArrowheads="1" noChangeShapeType="1" noTextEdit="1"/>
              </p:cNvSpPr>
              <p:nvPr/>
            </p:nvSpPr>
            <p:spPr>
              <a:xfrm>
                <a:off x="7081337" y="4238323"/>
                <a:ext cx="457200" cy="369332"/>
              </a:xfrm>
              <a:prstGeom prst="rect">
                <a:avLst/>
              </a:prstGeom>
              <a:blipFill>
                <a:blip r:embed="rId6"/>
                <a:stretch>
                  <a:fillRect b="-10000"/>
                </a:stretch>
              </a:blipFill>
            </p:spPr>
            <p:txBody>
              <a:bodyPr/>
              <a:lstStyle/>
              <a:p>
                <a:r>
                  <a:rPr lang="en-US">
                    <a:noFill/>
                  </a:rPr>
                  <a:t> </a:t>
                </a:r>
              </a:p>
            </p:txBody>
          </p:sp>
        </mc:Fallback>
      </mc:AlternateContent>
      <mc:AlternateContent xmlns:mc="http://schemas.openxmlformats.org/markup-compatibility/2006">
        <mc:Choice xmlns:a14="http://schemas.microsoft.com/office/drawing/2010/main" Requires="a14">
          <p:sp>
            <p:nvSpPr>
              <p:cNvPr id="48" name="TextBox 47">
                <a:extLst>
                  <a:ext uri="{FF2B5EF4-FFF2-40B4-BE49-F238E27FC236}">
                    <a16:creationId xmlns:a16="http://schemas.microsoft.com/office/drawing/2014/main" id="{C2B3EA13-5331-7533-2494-F6100ECB7DD3}"/>
                  </a:ext>
                </a:extLst>
              </p:cNvPr>
              <p:cNvSpPr txBox="1"/>
              <p:nvPr/>
            </p:nvSpPr>
            <p:spPr>
              <a:xfrm>
                <a:off x="6916657" y="1803532"/>
                <a:ext cx="457200" cy="369332"/>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sSub>
                        <m:sSubPr>
                          <m:ctrlPr>
                            <a:rPr lang="en-US" i="1" dirty="0" smtClean="0">
                              <a:latin typeface="Cambria Math" panose="02040503050406030204" pitchFamily="18" charset="0"/>
                              <a:ea typeface="Cambria Math" panose="02040503050406030204" pitchFamily="18" charset="0"/>
                            </a:rPr>
                          </m:ctrlPr>
                        </m:sSubPr>
                        <m:e>
                          <m:r>
                            <a:rPr lang="en-US" i="1" dirty="0" smtClean="0">
                              <a:latin typeface="Cambria Math" panose="02040503050406030204" pitchFamily="18" charset="0"/>
                              <a:ea typeface="Cambria Math" panose="02040503050406030204" pitchFamily="18" charset="0"/>
                            </a:rPr>
                            <m:t>𝜋</m:t>
                          </m:r>
                        </m:e>
                        <m:sub>
                          <m:r>
                            <a:rPr lang="en-US" b="0" i="1" dirty="0" smtClean="0">
                              <a:latin typeface="Cambria Math" panose="02040503050406030204" pitchFamily="18" charset="0"/>
                              <a:ea typeface="Cambria Math" panose="02040503050406030204" pitchFamily="18" charset="0"/>
                            </a:rPr>
                            <m:t>𝐷</m:t>
                          </m:r>
                        </m:sub>
                      </m:sSub>
                    </m:oMath>
                  </m:oMathPara>
                </a14:m>
                <a:endParaRPr lang="en-US" baseline="30000" dirty="0"/>
              </a:p>
            </p:txBody>
          </p:sp>
        </mc:Choice>
        <mc:Fallback>
          <p:sp>
            <p:nvSpPr>
              <p:cNvPr id="48" name="TextBox 47">
                <a:extLst>
                  <a:ext uri="{FF2B5EF4-FFF2-40B4-BE49-F238E27FC236}">
                    <a16:creationId xmlns:a16="http://schemas.microsoft.com/office/drawing/2014/main" id="{C2B3EA13-5331-7533-2494-F6100ECB7DD3}"/>
                  </a:ext>
                </a:extLst>
              </p:cNvPr>
              <p:cNvSpPr txBox="1">
                <a:spLocks noRot="1" noChangeAspect="1" noMove="1" noResize="1" noEditPoints="1" noAdjustHandles="1" noChangeArrowheads="1" noChangeShapeType="1" noTextEdit="1"/>
              </p:cNvSpPr>
              <p:nvPr/>
            </p:nvSpPr>
            <p:spPr>
              <a:xfrm>
                <a:off x="6916657" y="1803532"/>
                <a:ext cx="457200" cy="369332"/>
              </a:xfrm>
              <a:prstGeom prst="rect">
                <a:avLst/>
              </a:prstGeom>
              <a:blipFill>
                <a:blip r:embed="rId7"/>
                <a:stretch>
                  <a:fillRect/>
                </a:stretch>
              </a:blipFill>
            </p:spPr>
            <p:txBody>
              <a:bodyPr/>
              <a:lstStyle/>
              <a:p>
                <a:r>
                  <a:rPr lang="en-US">
                    <a:noFill/>
                  </a:rPr>
                  <a:t> </a:t>
                </a:r>
              </a:p>
            </p:txBody>
          </p:sp>
        </mc:Fallback>
      </mc:AlternateContent>
      <mc:AlternateContent xmlns:mc="http://schemas.openxmlformats.org/markup-compatibility/2006">
        <mc:Choice xmlns:a14="http://schemas.microsoft.com/office/drawing/2010/main" Requires="a14">
          <p:sp>
            <p:nvSpPr>
              <p:cNvPr id="49" name="TextBox 48">
                <a:extLst>
                  <a:ext uri="{FF2B5EF4-FFF2-40B4-BE49-F238E27FC236}">
                    <a16:creationId xmlns:a16="http://schemas.microsoft.com/office/drawing/2014/main" id="{66A5BFFA-A452-8067-39CA-361DCB5E74A6}"/>
                  </a:ext>
                </a:extLst>
              </p:cNvPr>
              <p:cNvSpPr txBox="1"/>
              <p:nvPr/>
            </p:nvSpPr>
            <p:spPr>
              <a:xfrm>
                <a:off x="6869212" y="2988835"/>
                <a:ext cx="457200" cy="369332"/>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sSub>
                        <m:sSubPr>
                          <m:ctrlPr>
                            <a:rPr lang="en-US" i="1" dirty="0" smtClean="0">
                              <a:latin typeface="Cambria Math" panose="02040503050406030204" pitchFamily="18" charset="0"/>
                              <a:ea typeface="Cambria Math" panose="02040503050406030204" pitchFamily="18" charset="0"/>
                            </a:rPr>
                          </m:ctrlPr>
                        </m:sSubPr>
                        <m:e>
                          <m:r>
                            <a:rPr lang="en-US" i="1" dirty="0" smtClean="0">
                              <a:latin typeface="Cambria Math" panose="02040503050406030204" pitchFamily="18" charset="0"/>
                              <a:ea typeface="Cambria Math" panose="02040503050406030204" pitchFamily="18" charset="0"/>
                            </a:rPr>
                            <m:t>𝜋</m:t>
                          </m:r>
                        </m:e>
                        <m:sub>
                          <m:r>
                            <a:rPr lang="en-US" b="0" i="1" dirty="0" smtClean="0">
                              <a:latin typeface="Cambria Math" panose="02040503050406030204" pitchFamily="18" charset="0"/>
                              <a:ea typeface="Cambria Math" panose="02040503050406030204" pitchFamily="18" charset="0"/>
                            </a:rPr>
                            <m:t>𝑋</m:t>
                          </m:r>
                        </m:sub>
                      </m:sSub>
                    </m:oMath>
                  </m:oMathPara>
                </a14:m>
                <a:endParaRPr lang="en-US" baseline="30000" dirty="0"/>
              </a:p>
            </p:txBody>
          </p:sp>
        </mc:Choice>
        <mc:Fallback>
          <p:sp>
            <p:nvSpPr>
              <p:cNvPr id="49" name="TextBox 48">
                <a:extLst>
                  <a:ext uri="{FF2B5EF4-FFF2-40B4-BE49-F238E27FC236}">
                    <a16:creationId xmlns:a16="http://schemas.microsoft.com/office/drawing/2014/main" id="{66A5BFFA-A452-8067-39CA-361DCB5E74A6}"/>
                  </a:ext>
                </a:extLst>
              </p:cNvPr>
              <p:cNvSpPr txBox="1">
                <a:spLocks noRot="1" noChangeAspect="1" noMove="1" noResize="1" noEditPoints="1" noAdjustHandles="1" noChangeArrowheads="1" noChangeShapeType="1" noTextEdit="1"/>
              </p:cNvSpPr>
              <p:nvPr/>
            </p:nvSpPr>
            <p:spPr>
              <a:xfrm>
                <a:off x="6869212" y="2988835"/>
                <a:ext cx="457200" cy="369332"/>
              </a:xfrm>
              <a:prstGeom prst="rect">
                <a:avLst/>
              </a:prstGeom>
              <a:blipFill>
                <a:blip r:embed="rId8"/>
                <a:stretch>
                  <a:fillRect/>
                </a:stretch>
              </a:blipFill>
            </p:spPr>
            <p:txBody>
              <a:bodyPr/>
              <a:lstStyle/>
              <a:p>
                <a:r>
                  <a:rPr lang="en-US">
                    <a:noFill/>
                  </a:rPr>
                  <a:t> </a:t>
                </a:r>
              </a:p>
            </p:txBody>
          </p:sp>
        </mc:Fallback>
      </mc:AlternateContent>
      <p:cxnSp>
        <p:nvCxnSpPr>
          <p:cNvPr id="50" name="Straight Connector 49">
            <a:extLst>
              <a:ext uri="{FF2B5EF4-FFF2-40B4-BE49-F238E27FC236}">
                <a16:creationId xmlns:a16="http://schemas.microsoft.com/office/drawing/2014/main" id="{7833467E-C65F-858A-38E0-4DD86C068BA9}"/>
              </a:ext>
            </a:extLst>
          </p:cNvPr>
          <p:cNvCxnSpPr>
            <a:cxnSpLocks/>
          </p:cNvCxnSpPr>
          <p:nvPr/>
        </p:nvCxnSpPr>
        <p:spPr>
          <a:xfrm flipV="1">
            <a:off x="4274751" y="2312774"/>
            <a:ext cx="0" cy="1967014"/>
          </a:xfrm>
          <a:prstGeom prst="line">
            <a:avLst/>
          </a:prstGeom>
          <a:ln>
            <a:solidFill>
              <a:schemeClr val="tx1"/>
            </a:solidFill>
            <a:prstDash val="dash"/>
          </a:ln>
          <a:effectLst/>
        </p:spPr>
        <p:style>
          <a:lnRef idx="2">
            <a:schemeClr val="accent1"/>
          </a:lnRef>
          <a:fillRef idx="0">
            <a:schemeClr val="accent1"/>
          </a:fillRef>
          <a:effectRef idx="1">
            <a:schemeClr val="accent1"/>
          </a:effectRef>
          <a:fontRef idx="minor">
            <a:schemeClr val="tx1"/>
          </a:fontRef>
        </p:style>
      </p:cxnSp>
      <p:cxnSp>
        <p:nvCxnSpPr>
          <p:cNvPr id="52" name="Straight Connector 51">
            <a:extLst>
              <a:ext uri="{FF2B5EF4-FFF2-40B4-BE49-F238E27FC236}">
                <a16:creationId xmlns:a16="http://schemas.microsoft.com/office/drawing/2014/main" id="{63380FAF-0C7A-5A83-00A9-56688D65A7DD}"/>
              </a:ext>
            </a:extLst>
          </p:cNvPr>
          <p:cNvCxnSpPr>
            <a:cxnSpLocks/>
          </p:cNvCxnSpPr>
          <p:nvPr/>
        </p:nvCxnSpPr>
        <p:spPr>
          <a:xfrm flipH="1">
            <a:off x="4268573" y="1816188"/>
            <a:ext cx="1751227" cy="1680649"/>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mc:AlternateContent xmlns:mc="http://schemas.openxmlformats.org/markup-compatibility/2006">
        <mc:Choice xmlns:a14="http://schemas.microsoft.com/office/drawing/2010/main" Requires="a14">
          <p:sp>
            <p:nvSpPr>
              <p:cNvPr id="56" name="TextBox 55">
                <a:extLst>
                  <a:ext uri="{FF2B5EF4-FFF2-40B4-BE49-F238E27FC236}">
                    <a16:creationId xmlns:a16="http://schemas.microsoft.com/office/drawing/2014/main" id="{FD4002D2-34AB-5C3C-0F70-D0A3ABC94B5E}"/>
                  </a:ext>
                </a:extLst>
              </p:cNvPr>
              <p:cNvSpPr txBox="1"/>
              <p:nvPr/>
            </p:nvSpPr>
            <p:spPr>
              <a:xfrm>
                <a:off x="5990282" y="1554016"/>
                <a:ext cx="457200" cy="369332"/>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US" i="1" dirty="0" smtClean="0">
                          <a:latin typeface="Cambria Math" panose="02040503050406030204" pitchFamily="18" charset="0"/>
                          <a:ea typeface="Cambria Math" panose="02040503050406030204" pitchFamily="18" charset="0"/>
                        </a:rPr>
                        <m:t>𝜋</m:t>
                      </m:r>
                    </m:oMath>
                  </m:oMathPara>
                </a14:m>
                <a:endParaRPr lang="en-US" baseline="30000" dirty="0"/>
              </a:p>
            </p:txBody>
          </p:sp>
        </mc:Choice>
        <mc:Fallback>
          <p:sp>
            <p:nvSpPr>
              <p:cNvPr id="56" name="TextBox 55">
                <a:extLst>
                  <a:ext uri="{FF2B5EF4-FFF2-40B4-BE49-F238E27FC236}">
                    <a16:creationId xmlns:a16="http://schemas.microsoft.com/office/drawing/2014/main" id="{FD4002D2-34AB-5C3C-0F70-D0A3ABC94B5E}"/>
                  </a:ext>
                </a:extLst>
              </p:cNvPr>
              <p:cNvSpPr txBox="1">
                <a:spLocks noRot="1" noChangeAspect="1" noMove="1" noResize="1" noEditPoints="1" noAdjustHandles="1" noChangeArrowheads="1" noChangeShapeType="1" noTextEdit="1"/>
              </p:cNvSpPr>
              <p:nvPr/>
            </p:nvSpPr>
            <p:spPr>
              <a:xfrm>
                <a:off x="5990282" y="1554016"/>
                <a:ext cx="457200" cy="369332"/>
              </a:xfrm>
              <a:prstGeom prst="rect">
                <a:avLst/>
              </a:prstGeom>
              <a:blipFill>
                <a:blip r:embed="rId3"/>
                <a:stretch>
                  <a:fillRect/>
                </a:stretch>
              </a:blipFill>
            </p:spPr>
            <p:txBody>
              <a:bodyPr/>
              <a:lstStyle/>
              <a:p>
                <a:r>
                  <a:rPr lang="en-US">
                    <a:noFill/>
                  </a:rPr>
                  <a:t> </a:t>
                </a:r>
              </a:p>
            </p:txBody>
          </p:sp>
        </mc:Fallback>
      </mc:AlternateContent>
      <mc:AlternateContent xmlns:mc="http://schemas.openxmlformats.org/markup-compatibility/2006">
        <mc:Choice xmlns:a14="http://schemas.microsoft.com/office/drawing/2010/main" Requires="a14">
          <p:sp>
            <p:nvSpPr>
              <p:cNvPr id="57" name="TextBox 56">
                <a:extLst>
                  <a:ext uri="{FF2B5EF4-FFF2-40B4-BE49-F238E27FC236}">
                    <a16:creationId xmlns:a16="http://schemas.microsoft.com/office/drawing/2014/main" id="{5FD99CA7-363E-ECF0-3B07-9728FBE73802}"/>
                  </a:ext>
                </a:extLst>
              </p:cNvPr>
              <p:cNvSpPr txBox="1"/>
              <p:nvPr/>
            </p:nvSpPr>
            <p:spPr>
              <a:xfrm>
                <a:off x="2513227" y="4250911"/>
                <a:ext cx="457200" cy="363241"/>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sSubSup>
                        <m:sSubSupPr>
                          <m:ctrlPr>
                            <a:rPr lang="en-US" i="1" dirty="0" smtClean="0">
                              <a:latin typeface="Cambria Math" panose="02040503050406030204" pitchFamily="18" charset="0"/>
                              <a:ea typeface="Cambria Math" panose="02040503050406030204" pitchFamily="18" charset="0"/>
                            </a:rPr>
                          </m:ctrlPr>
                        </m:sSubSupPr>
                        <m:e>
                          <m:r>
                            <a:rPr lang="en-US" i="1" dirty="0" smtClean="0">
                              <a:latin typeface="Cambria Math" panose="02040503050406030204" pitchFamily="18" charset="0"/>
                              <a:ea typeface="Cambria Math" panose="02040503050406030204" pitchFamily="18" charset="0"/>
                            </a:rPr>
                            <m:t>𝜑</m:t>
                          </m:r>
                        </m:e>
                        <m:sub>
                          <m:r>
                            <a:rPr lang="en-US" b="0" i="1" dirty="0" smtClean="0">
                              <a:latin typeface="Cambria Math" panose="02040503050406030204" pitchFamily="18" charset="0"/>
                              <a:ea typeface="Cambria Math" panose="02040503050406030204" pitchFamily="18" charset="0"/>
                            </a:rPr>
                            <m:t>𝐷</m:t>
                          </m:r>
                        </m:sub>
                        <m:sup>
                          <m:r>
                            <a:rPr lang="en-US" b="0" i="1" dirty="0" smtClean="0">
                              <a:latin typeface="Cambria Math" panose="02040503050406030204" pitchFamily="18" charset="0"/>
                              <a:ea typeface="Cambria Math" panose="02040503050406030204" pitchFamily="18" charset="0"/>
                            </a:rPr>
                            <m:t>∗</m:t>
                          </m:r>
                        </m:sup>
                      </m:sSubSup>
                    </m:oMath>
                  </m:oMathPara>
                </a14:m>
                <a:endParaRPr lang="en-US" baseline="30000" dirty="0"/>
              </a:p>
            </p:txBody>
          </p:sp>
        </mc:Choice>
        <mc:Fallback>
          <p:sp>
            <p:nvSpPr>
              <p:cNvPr id="57" name="TextBox 56">
                <a:extLst>
                  <a:ext uri="{FF2B5EF4-FFF2-40B4-BE49-F238E27FC236}">
                    <a16:creationId xmlns:a16="http://schemas.microsoft.com/office/drawing/2014/main" id="{5FD99CA7-363E-ECF0-3B07-9728FBE73802}"/>
                  </a:ext>
                </a:extLst>
              </p:cNvPr>
              <p:cNvSpPr txBox="1">
                <a:spLocks noRot="1" noChangeAspect="1" noMove="1" noResize="1" noEditPoints="1" noAdjustHandles="1" noChangeArrowheads="1" noChangeShapeType="1" noTextEdit="1"/>
              </p:cNvSpPr>
              <p:nvPr/>
            </p:nvSpPr>
            <p:spPr>
              <a:xfrm>
                <a:off x="2513227" y="4250911"/>
                <a:ext cx="457200" cy="363241"/>
              </a:xfrm>
              <a:prstGeom prst="rect">
                <a:avLst/>
              </a:prstGeom>
              <a:blipFill>
                <a:blip r:embed="rId9"/>
                <a:stretch>
                  <a:fillRect b="-10000"/>
                </a:stretch>
              </a:blipFill>
            </p:spPr>
            <p:txBody>
              <a:bodyPr/>
              <a:lstStyle/>
              <a:p>
                <a:r>
                  <a:rPr lang="en-US">
                    <a:noFill/>
                  </a:rPr>
                  <a:t> </a:t>
                </a:r>
              </a:p>
            </p:txBody>
          </p:sp>
        </mc:Fallback>
      </mc:AlternateContent>
      <mc:AlternateContent xmlns:mc="http://schemas.openxmlformats.org/markup-compatibility/2006">
        <mc:Choice xmlns:a14="http://schemas.microsoft.com/office/drawing/2010/main" Requires="a14">
          <p:sp>
            <p:nvSpPr>
              <p:cNvPr id="58" name="TextBox 57">
                <a:extLst>
                  <a:ext uri="{FF2B5EF4-FFF2-40B4-BE49-F238E27FC236}">
                    <a16:creationId xmlns:a16="http://schemas.microsoft.com/office/drawing/2014/main" id="{6731D89B-4355-B00B-C0C3-1786B4076984}"/>
                  </a:ext>
                </a:extLst>
              </p:cNvPr>
              <p:cNvSpPr txBox="1"/>
              <p:nvPr/>
            </p:nvSpPr>
            <p:spPr>
              <a:xfrm>
                <a:off x="4045236" y="4237315"/>
                <a:ext cx="457200" cy="363241"/>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sSubSup>
                        <m:sSubSupPr>
                          <m:ctrlPr>
                            <a:rPr lang="en-US" i="1" dirty="0" smtClean="0">
                              <a:latin typeface="Cambria Math" panose="02040503050406030204" pitchFamily="18" charset="0"/>
                              <a:ea typeface="Cambria Math" panose="02040503050406030204" pitchFamily="18" charset="0"/>
                            </a:rPr>
                          </m:ctrlPr>
                        </m:sSubSupPr>
                        <m:e>
                          <m:r>
                            <a:rPr lang="en-US" i="1" dirty="0" smtClean="0">
                              <a:latin typeface="Cambria Math" panose="02040503050406030204" pitchFamily="18" charset="0"/>
                              <a:ea typeface="Cambria Math" panose="02040503050406030204" pitchFamily="18" charset="0"/>
                            </a:rPr>
                            <m:t>𝜑</m:t>
                          </m:r>
                        </m:e>
                        <m:sub>
                          <m:r>
                            <a:rPr lang="en-US" b="0" i="1" dirty="0" smtClean="0">
                              <a:latin typeface="Cambria Math" panose="02040503050406030204" pitchFamily="18" charset="0"/>
                              <a:ea typeface="Cambria Math" panose="02040503050406030204" pitchFamily="18" charset="0"/>
                            </a:rPr>
                            <m:t>𝑋</m:t>
                          </m:r>
                        </m:sub>
                        <m:sup>
                          <m:r>
                            <a:rPr lang="en-US" b="0" i="1" dirty="0" smtClean="0">
                              <a:latin typeface="Cambria Math" panose="02040503050406030204" pitchFamily="18" charset="0"/>
                              <a:ea typeface="Cambria Math" panose="02040503050406030204" pitchFamily="18" charset="0"/>
                            </a:rPr>
                            <m:t>∗</m:t>
                          </m:r>
                        </m:sup>
                      </m:sSubSup>
                    </m:oMath>
                  </m:oMathPara>
                </a14:m>
                <a:endParaRPr lang="en-US" baseline="30000" dirty="0"/>
              </a:p>
            </p:txBody>
          </p:sp>
        </mc:Choice>
        <mc:Fallback>
          <p:sp>
            <p:nvSpPr>
              <p:cNvPr id="58" name="TextBox 57">
                <a:extLst>
                  <a:ext uri="{FF2B5EF4-FFF2-40B4-BE49-F238E27FC236}">
                    <a16:creationId xmlns:a16="http://schemas.microsoft.com/office/drawing/2014/main" id="{6731D89B-4355-B00B-C0C3-1786B4076984}"/>
                  </a:ext>
                </a:extLst>
              </p:cNvPr>
              <p:cNvSpPr txBox="1">
                <a:spLocks noRot="1" noChangeAspect="1" noMove="1" noResize="1" noEditPoints="1" noAdjustHandles="1" noChangeArrowheads="1" noChangeShapeType="1" noTextEdit="1"/>
              </p:cNvSpPr>
              <p:nvPr/>
            </p:nvSpPr>
            <p:spPr>
              <a:xfrm>
                <a:off x="4045236" y="4237315"/>
                <a:ext cx="457200" cy="363241"/>
              </a:xfrm>
              <a:prstGeom prst="rect">
                <a:avLst/>
              </a:prstGeom>
              <a:blipFill>
                <a:blip r:embed="rId10"/>
                <a:stretch>
                  <a:fillRect b="-6667"/>
                </a:stretch>
              </a:blipFill>
            </p:spPr>
            <p:txBody>
              <a:bodyPr/>
              <a:lstStyle/>
              <a:p>
                <a:r>
                  <a:rPr lang="en-US">
                    <a:noFill/>
                  </a:rPr>
                  <a:t> </a:t>
                </a:r>
              </a:p>
            </p:txBody>
          </p:sp>
        </mc:Fallback>
      </mc:AlternateContent>
      <mc:AlternateContent xmlns:mc="http://schemas.openxmlformats.org/markup-compatibility/2006">
        <mc:Choice xmlns:a14="http://schemas.microsoft.com/office/drawing/2010/main" Requires="a14">
          <p:sp>
            <p:nvSpPr>
              <p:cNvPr id="59" name="TextBox 58">
                <a:extLst>
                  <a:ext uri="{FF2B5EF4-FFF2-40B4-BE49-F238E27FC236}">
                    <a16:creationId xmlns:a16="http://schemas.microsoft.com/office/drawing/2014/main" id="{983A0425-1F39-61A7-E59F-001616BE25FF}"/>
                  </a:ext>
                </a:extLst>
              </p:cNvPr>
              <p:cNvSpPr txBox="1"/>
              <p:nvPr/>
            </p:nvSpPr>
            <p:spPr>
              <a:xfrm>
                <a:off x="1237735" y="4086520"/>
                <a:ext cx="457200" cy="369332"/>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US" b="0" i="1" dirty="0" smtClean="0">
                          <a:latin typeface="Cambria Math" panose="02040503050406030204" pitchFamily="18" charset="0"/>
                          <a:ea typeface="Cambria Math" panose="02040503050406030204" pitchFamily="18" charset="0"/>
                        </a:rPr>
                        <m:t>0</m:t>
                      </m:r>
                    </m:oMath>
                  </m:oMathPara>
                </a14:m>
                <a:endParaRPr lang="en-US" baseline="30000" dirty="0"/>
              </a:p>
            </p:txBody>
          </p:sp>
        </mc:Choice>
        <mc:Fallback>
          <p:sp>
            <p:nvSpPr>
              <p:cNvPr id="59" name="TextBox 58">
                <a:extLst>
                  <a:ext uri="{FF2B5EF4-FFF2-40B4-BE49-F238E27FC236}">
                    <a16:creationId xmlns:a16="http://schemas.microsoft.com/office/drawing/2014/main" id="{983A0425-1F39-61A7-E59F-001616BE25FF}"/>
                  </a:ext>
                </a:extLst>
              </p:cNvPr>
              <p:cNvSpPr txBox="1">
                <a:spLocks noRot="1" noChangeAspect="1" noMove="1" noResize="1" noEditPoints="1" noAdjustHandles="1" noChangeArrowheads="1" noChangeShapeType="1" noTextEdit="1"/>
              </p:cNvSpPr>
              <p:nvPr/>
            </p:nvSpPr>
            <p:spPr>
              <a:xfrm>
                <a:off x="1237735" y="4086520"/>
                <a:ext cx="457200" cy="369332"/>
              </a:xfrm>
              <a:prstGeom prst="rect">
                <a:avLst/>
              </a:prstGeom>
              <a:blipFill>
                <a:blip r:embed="rId11"/>
                <a:stretch>
                  <a:fillRect/>
                </a:stretch>
              </a:blipFill>
            </p:spPr>
            <p:txBody>
              <a:bodyPr/>
              <a:lstStyle/>
              <a:p>
                <a:r>
                  <a:rPr lang="en-US">
                    <a:noFill/>
                  </a:rPr>
                  <a:t> </a:t>
                </a:r>
              </a:p>
            </p:txBody>
          </p:sp>
        </mc:Fallback>
      </mc:AlternateContent>
      <p:sp>
        <p:nvSpPr>
          <p:cNvPr id="60" name="Left Brace 59">
            <a:extLst>
              <a:ext uri="{FF2B5EF4-FFF2-40B4-BE49-F238E27FC236}">
                <a16:creationId xmlns:a16="http://schemas.microsoft.com/office/drawing/2014/main" id="{90A71F7A-32C3-FCFB-A652-EA3E3BCCC7CE}"/>
              </a:ext>
            </a:extLst>
          </p:cNvPr>
          <p:cNvSpPr/>
          <p:nvPr/>
        </p:nvSpPr>
        <p:spPr>
          <a:xfrm rot="5400000">
            <a:off x="2126846" y="3650640"/>
            <a:ext cx="151587" cy="1081104"/>
          </a:xfrm>
          <a:prstGeom prst="leftBrace">
            <a:avLst>
              <a:gd name="adj1" fmla="val 57047"/>
              <a:gd name="adj2" fmla="val 50000"/>
            </a:avLst>
          </a:prstGeom>
          <a:ln>
            <a:solidFill>
              <a:srgbClr val="FF0000"/>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61" name="TextBox 60">
            <a:extLst>
              <a:ext uri="{FF2B5EF4-FFF2-40B4-BE49-F238E27FC236}">
                <a16:creationId xmlns:a16="http://schemas.microsoft.com/office/drawing/2014/main" id="{12FEC2CE-B47D-D57A-DB44-F497F9FA7427}"/>
              </a:ext>
            </a:extLst>
          </p:cNvPr>
          <p:cNvSpPr txBox="1"/>
          <p:nvPr/>
        </p:nvSpPr>
        <p:spPr>
          <a:xfrm>
            <a:off x="2819400" y="2872514"/>
            <a:ext cx="1433141" cy="923330"/>
          </a:xfrm>
          <a:prstGeom prst="rect">
            <a:avLst/>
          </a:prstGeom>
          <a:noFill/>
        </p:spPr>
        <p:txBody>
          <a:bodyPr wrap="square" rtlCol="0">
            <a:spAutoFit/>
          </a:bodyPr>
          <a:lstStyle/>
          <a:p>
            <a:pPr algn="ctr"/>
            <a:r>
              <a:rPr lang="en-US" dirty="0">
                <a:solidFill>
                  <a:srgbClr val="FFC000"/>
                </a:solidFill>
              </a:rPr>
              <a:t>Produce &amp; sell only domestic</a:t>
            </a:r>
          </a:p>
        </p:txBody>
      </p:sp>
      <p:sp>
        <p:nvSpPr>
          <p:cNvPr id="62" name="Left Brace 61">
            <a:extLst>
              <a:ext uri="{FF2B5EF4-FFF2-40B4-BE49-F238E27FC236}">
                <a16:creationId xmlns:a16="http://schemas.microsoft.com/office/drawing/2014/main" id="{3C6CA17B-150C-7802-8132-D398CA615C81}"/>
              </a:ext>
            </a:extLst>
          </p:cNvPr>
          <p:cNvSpPr/>
          <p:nvPr/>
        </p:nvSpPr>
        <p:spPr>
          <a:xfrm rot="5400000">
            <a:off x="3477908" y="3139481"/>
            <a:ext cx="151587" cy="1429742"/>
          </a:xfrm>
          <a:prstGeom prst="leftBrace">
            <a:avLst>
              <a:gd name="adj1" fmla="val 57047"/>
              <a:gd name="adj2" fmla="val 50000"/>
            </a:avLst>
          </a:prstGeom>
          <a:ln>
            <a:solidFill>
              <a:srgbClr val="FFC000"/>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63" name="TextBox 62">
            <a:extLst>
              <a:ext uri="{FF2B5EF4-FFF2-40B4-BE49-F238E27FC236}">
                <a16:creationId xmlns:a16="http://schemas.microsoft.com/office/drawing/2014/main" id="{EF5BA722-FB93-E140-503A-388F7F4A2772}"/>
              </a:ext>
            </a:extLst>
          </p:cNvPr>
          <p:cNvSpPr txBox="1"/>
          <p:nvPr/>
        </p:nvSpPr>
        <p:spPr>
          <a:xfrm>
            <a:off x="1775935" y="3507669"/>
            <a:ext cx="1091976" cy="646331"/>
          </a:xfrm>
          <a:prstGeom prst="rect">
            <a:avLst/>
          </a:prstGeom>
          <a:noFill/>
        </p:spPr>
        <p:txBody>
          <a:bodyPr wrap="square" rtlCol="0">
            <a:spAutoFit/>
          </a:bodyPr>
          <a:lstStyle/>
          <a:p>
            <a:pPr algn="ctr"/>
            <a:r>
              <a:rPr lang="en-US" dirty="0">
                <a:solidFill>
                  <a:srgbClr val="FF0000"/>
                </a:solidFill>
              </a:rPr>
              <a:t>Don’t produce</a:t>
            </a:r>
          </a:p>
        </p:txBody>
      </p:sp>
      <p:sp>
        <p:nvSpPr>
          <p:cNvPr id="64" name="Left Brace 63">
            <a:extLst>
              <a:ext uri="{FF2B5EF4-FFF2-40B4-BE49-F238E27FC236}">
                <a16:creationId xmlns:a16="http://schemas.microsoft.com/office/drawing/2014/main" id="{A5B4726C-83B7-0D87-B297-7FBFE252DA1D}"/>
              </a:ext>
            </a:extLst>
          </p:cNvPr>
          <p:cNvSpPr/>
          <p:nvPr/>
        </p:nvSpPr>
        <p:spPr>
          <a:xfrm rot="5400000" flipH="1">
            <a:off x="5478826" y="2317826"/>
            <a:ext cx="202346" cy="2578426"/>
          </a:xfrm>
          <a:prstGeom prst="leftBrace">
            <a:avLst>
              <a:gd name="adj1" fmla="val 57047"/>
              <a:gd name="adj2" fmla="val 50929"/>
            </a:avLst>
          </a:prstGeom>
          <a:ln>
            <a:solidFill>
              <a:srgbClr val="00B050"/>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65" name="TextBox 64">
            <a:extLst>
              <a:ext uri="{FF2B5EF4-FFF2-40B4-BE49-F238E27FC236}">
                <a16:creationId xmlns:a16="http://schemas.microsoft.com/office/drawing/2014/main" id="{4162275D-5D8A-B1AB-8B45-F9178DCEABDF}"/>
              </a:ext>
            </a:extLst>
          </p:cNvPr>
          <p:cNvSpPr txBox="1"/>
          <p:nvPr/>
        </p:nvSpPr>
        <p:spPr>
          <a:xfrm>
            <a:off x="4423363" y="3628646"/>
            <a:ext cx="2393211" cy="646331"/>
          </a:xfrm>
          <a:prstGeom prst="rect">
            <a:avLst/>
          </a:prstGeom>
          <a:noFill/>
        </p:spPr>
        <p:txBody>
          <a:bodyPr wrap="square" rtlCol="0">
            <a:spAutoFit/>
          </a:bodyPr>
          <a:lstStyle/>
          <a:p>
            <a:pPr algn="ctr"/>
            <a:r>
              <a:rPr lang="en-US" dirty="0">
                <a:solidFill>
                  <a:srgbClr val="00B050"/>
                </a:solidFill>
              </a:rPr>
              <a:t>Produce &amp; sell both domestic and export</a:t>
            </a:r>
          </a:p>
        </p:txBody>
      </p:sp>
      <p:sp>
        <p:nvSpPr>
          <p:cNvPr id="67" name="TextBox 66">
            <a:extLst>
              <a:ext uri="{FF2B5EF4-FFF2-40B4-BE49-F238E27FC236}">
                <a16:creationId xmlns:a16="http://schemas.microsoft.com/office/drawing/2014/main" id="{9FC77B36-8CCB-2D45-F24A-2838686EB2C1}"/>
              </a:ext>
            </a:extLst>
          </p:cNvPr>
          <p:cNvSpPr txBox="1"/>
          <p:nvPr/>
        </p:nvSpPr>
        <p:spPr>
          <a:xfrm>
            <a:off x="601702" y="1408276"/>
            <a:ext cx="1272065" cy="369332"/>
          </a:xfrm>
          <a:prstGeom prst="rect">
            <a:avLst/>
          </a:prstGeom>
          <a:noFill/>
        </p:spPr>
        <p:txBody>
          <a:bodyPr wrap="square" rtlCol="0">
            <a:spAutoFit/>
          </a:bodyPr>
          <a:lstStyle/>
          <a:p>
            <a:r>
              <a:rPr lang="en-US" dirty="0"/>
              <a:t>Profit</a:t>
            </a:r>
          </a:p>
        </p:txBody>
      </p:sp>
      <p:sp>
        <p:nvSpPr>
          <p:cNvPr id="68" name="TextBox 67">
            <a:extLst>
              <a:ext uri="{FF2B5EF4-FFF2-40B4-BE49-F238E27FC236}">
                <a16:creationId xmlns:a16="http://schemas.microsoft.com/office/drawing/2014/main" id="{139F0CA3-B75B-4B1D-BFC4-E4D5A1412FC4}"/>
              </a:ext>
            </a:extLst>
          </p:cNvPr>
          <p:cNvSpPr txBox="1"/>
          <p:nvPr/>
        </p:nvSpPr>
        <p:spPr>
          <a:xfrm>
            <a:off x="6707999" y="4534207"/>
            <a:ext cx="1369194" cy="369332"/>
          </a:xfrm>
          <a:prstGeom prst="rect">
            <a:avLst/>
          </a:prstGeom>
          <a:noFill/>
        </p:spPr>
        <p:txBody>
          <a:bodyPr wrap="square" rtlCol="0">
            <a:spAutoFit/>
          </a:bodyPr>
          <a:lstStyle/>
          <a:p>
            <a:r>
              <a:rPr lang="en-US" dirty="0"/>
              <a:t>Productivity</a:t>
            </a:r>
          </a:p>
        </p:txBody>
      </p:sp>
    </p:spTree>
    <p:extLst>
      <p:ext uri="{BB962C8B-B14F-4D97-AF65-F5344CB8AC3E}">
        <p14:creationId xmlns:p14="http://schemas.microsoft.com/office/powerpoint/2010/main" val="30442292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0"/>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63"/>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62"/>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61"/>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64"/>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6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0" grpId="0" animBg="1"/>
      <p:bldP spid="61" grpId="0"/>
      <p:bldP spid="62" grpId="0" animBg="1"/>
      <p:bldP spid="63" grpId="0"/>
      <p:bldP spid="64" grpId="0" animBg="1"/>
      <p:bldP spid="65"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Footer Placeholder 4"/>
          <p:cNvSpPr>
            <a:spLocks noGrp="1"/>
          </p:cNvSpPr>
          <p:nvPr>
            <p:ph type="ftr" sz="quarter" idx="11"/>
          </p:nvPr>
        </p:nvSpPr>
        <p:spPr>
          <a:xfrm>
            <a:off x="3124200" y="6245225"/>
            <a:ext cx="2895600" cy="476250"/>
          </a:xfrm>
          <a:noFill/>
        </p:spPr>
        <p:txBody>
          <a:bodyPr/>
          <a:lstStyle/>
          <a:p>
            <a:r>
              <a:rPr lang="en-US">
                <a:latin typeface="Arial" pitchFamily="-109" charset="0"/>
              </a:rPr>
              <a:t>Class 18:  Scale Economies and Imperfect Competition</a:t>
            </a:r>
            <a:endParaRPr lang="en-US" dirty="0">
              <a:latin typeface="Arial" pitchFamily="-109" charset="0"/>
            </a:endParaRPr>
          </a:p>
        </p:txBody>
      </p:sp>
      <p:sp>
        <p:nvSpPr>
          <p:cNvPr id="29699" name="Slide Number Placeholder 5"/>
          <p:cNvSpPr>
            <a:spLocks noGrp="1"/>
          </p:cNvSpPr>
          <p:nvPr>
            <p:ph type="sldNum" sz="quarter" idx="12"/>
          </p:nvPr>
        </p:nvSpPr>
        <p:spPr>
          <a:noFill/>
        </p:spPr>
        <p:txBody>
          <a:bodyPr/>
          <a:lstStyle/>
          <a:p>
            <a:fld id="{7C4CCD31-DF18-E24B-8454-0432F923D698}" type="slidenum">
              <a:rPr lang="en-US" smtClean="0">
                <a:latin typeface="Arial" pitchFamily="-109" charset="0"/>
              </a:rPr>
              <a:pPr/>
              <a:t>4</a:t>
            </a:fld>
            <a:endParaRPr lang="en-US">
              <a:latin typeface="Arial" pitchFamily="-109" charset="0"/>
            </a:endParaRPr>
          </a:p>
        </p:txBody>
      </p:sp>
      <p:sp>
        <p:nvSpPr>
          <p:cNvPr id="29700" name="Rectangle 2"/>
          <p:cNvSpPr>
            <a:spLocks noGrp="1" noChangeArrowheads="1"/>
          </p:cNvSpPr>
          <p:nvPr>
            <p:ph type="title"/>
          </p:nvPr>
        </p:nvSpPr>
        <p:spPr>
          <a:xfrm>
            <a:off x="381000" y="2590800"/>
            <a:ext cx="8229600" cy="1143000"/>
          </a:xfrm>
        </p:spPr>
        <p:txBody>
          <a:bodyPr/>
          <a:lstStyle/>
          <a:p>
            <a:pPr eaLnBrk="1" hangingPunct="1"/>
            <a:r>
              <a:rPr lang="en-US" sz="6000" b="1" dirty="0">
                <a:solidFill>
                  <a:srgbClr val="00B050"/>
                </a:solidFill>
                <a:ea typeface="ＭＳ Ｐゴシック" pitchFamily="-109" charset="-128"/>
                <a:cs typeface="ＭＳ Ｐゴシック" pitchFamily="-109" charset="-128"/>
              </a:rPr>
              <a:t>Pause for News</a:t>
            </a:r>
          </a:p>
        </p:txBody>
      </p:sp>
      <p:sp>
        <p:nvSpPr>
          <p:cNvPr id="6" name="Rectangle 5"/>
          <p:cNvSpPr/>
          <p:nvPr/>
        </p:nvSpPr>
        <p:spPr>
          <a:xfrm>
            <a:off x="0" y="0"/>
            <a:ext cx="9144000" cy="6858000"/>
          </a:xfrm>
          <a:prstGeom prst="rect">
            <a:avLst/>
          </a:prstGeom>
          <a:noFill/>
          <a:ln w="381000">
            <a:solidFill>
              <a:srgbClr val="00B05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728035881"/>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Move Autarky to Trade </a:t>
            </a:r>
          </a:p>
        </p:txBody>
      </p:sp>
      <p:sp>
        <p:nvSpPr>
          <p:cNvPr id="4" name="Footer Placeholder 3"/>
          <p:cNvSpPr>
            <a:spLocks noGrp="1"/>
          </p:cNvSpPr>
          <p:nvPr>
            <p:ph type="ftr" sz="quarter" idx="11"/>
          </p:nvPr>
        </p:nvSpPr>
        <p:spPr/>
        <p:txBody>
          <a:bodyPr/>
          <a:lstStyle/>
          <a:p>
            <a:pPr>
              <a:defRPr/>
            </a:pPr>
            <a:r>
              <a:rPr lang="en-US"/>
              <a:t>Class 18:  Scale Economies and Imperfect Competition</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40</a:t>
            </a:fld>
            <a:endParaRPr lang="en-US"/>
          </a:p>
        </p:txBody>
      </p:sp>
      <p:cxnSp>
        <p:nvCxnSpPr>
          <p:cNvPr id="8" name="Straight Connector 7">
            <a:extLst>
              <a:ext uri="{FF2B5EF4-FFF2-40B4-BE49-F238E27FC236}">
                <a16:creationId xmlns:a16="http://schemas.microsoft.com/office/drawing/2014/main" id="{8FFAA93C-CE53-ED95-E5BD-DFFFBEEEFB2B}"/>
              </a:ext>
            </a:extLst>
          </p:cNvPr>
          <p:cNvCxnSpPr>
            <a:cxnSpLocks/>
          </p:cNvCxnSpPr>
          <p:nvPr/>
        </p:nvCxnSpPr>
        <p:spPr>
          <a:xfrm>
            <a:off x="1634067" y="4279788"/>
            <a:ext cx="5863509" cy="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9" name="Straight Connector 8">
            <a:extLst>
              <a:ext uri="{FF2B5EF4-FFF2-40B4-BE49-F238E27FC236}">
                <a16:creationId xmlns:a16="http://schemas.microsoft.com/office/drawing/2014/main" id="{2A6B16C7-9935-3F20-6304-0A1C8600023A}"/>
              </a:ext>
            </a:extLst>
          </p:cNvPr>
          <p:cNvCxnSpPr>
            <a:cxnSpLocks/>
          </p:cNvCxnSpPr>
          <p:nvPr/>
        </p:nvCxnSpPr>
        <p:spPr>
          <a:xfrm flipV="1">
            <a:off x="1640245" y="1573427"/>
            <a:ext cx="0" cy="39624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mc:AlternateContent xmlns:mc="http://schemas.openxmlformats.org/markup-compatibility/2006">
        <mc:Choice xmlns:a14="http://schemas.microsoft.com/office/drawing/2010/main" Requires="a14">
          <p:sp>
            <p:nvSpPr>
              <p:cNvPr id="10" name="TextBox 9">
                <a:extLst>
                  <a:ext uri="{FF2B5EF4-FFF2-40B4-BE49-F238E27FC236}">
                    <a16:creationId xmlns:a16="http://schemas.microsoft.com/office/drawing/2014/main" id="{5662AE3D-106B-6716-DDC3-7E9F41A91CC1}"/>
                  </a:ext>
                </a:extLst>
              </p:cNvPr>
              <p:cNvSpPr txBox="1"/>
              <p:nvPr/>
            </p:nvSpPr>
            <p:spPr>
              <a:xfrm>
                <a:off x="1203640" y="1388761"/>
                <a:ext cx="457200" cy="369332"/>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US" i="1" dirty="0" smtClean="0">
                          <a:latin typeface="Cambria Math" panose="02040503050406030204" pitchFamily="18" charset="0"/>
                          <a:ea typeface="Cambria Math" panose="02040503050406030204" pitchFamily="18" charset="0"/>
                        </a:rPr>
                        <m:t>𝜋</m:t>
                      </m:r>
                    </m:oMath>
                  </m:oMathPara>
                </a14:m>
                <a:endParaRPr lang="en-US" baseline="30000" dirty="0"/>
              </a:p>
            </p:txBody>
          </p:sp>
        </mc:Choice>
        <mc:Fallback>
          <p:sp>
            <p:nvSpPr>
              <p:cNvPr id="10" name="TextBox 9">
                <a:extLst>
                  <a:ext uri="{FF2B5EF4-FFF2-40B4-BE49-F238E27FC236}">
                    <a16:creationId xmlns:a16="http://schemas.microsoft.com/office/drawing/2014/main" id="{5662AE3D-106B-6716-DDC3-7E9F41A91CC1}"/>
                  </a:ext>
                </a:extLst>
              </p:cNvPr>
              <p:cNvSpPr txBox="1">
                <a:spLocks noRot="1" noChangeAspect="1" noMove="1" noResize="1" noEditPoints="1" noAdjustHandles="1" noChangeArrowheads="1" noChangeShapeType="1" noTextEdit="1"/>
              </p:cNvSpPr>
              <p:nvPr/>
            </p:nvSpPr>
            <p:spPr>
              <a:xfrm>
                <a:off x="1203640" y="1388761"/>
                <a:ext cx="457200" cy="369332"/>
              </a:xfrm>
              <a:prstGeom prst="rect">
                <a:avLst/>
              </a:prstGeom>
              <a:blipFill>
                <a:blip r:embed="rId3"/>
                <a:stretch>
                  <a:fillRect/>
                </a:stretch>
              </a:blipFill>
            </p:spPr>
            <p:txBody>
              <a:bodyPr/>
              <a:lstStyle/>
              <a:p>
                <a:r>
                  <a:rPr lang="en-US">
                    <a:noFill/>
                  </a:rPr>
                  <a:t> </a:t>
                </a:r>
              </a:p>
            </p:txBody>
          </p:sp>
        </mc:Fallback>
      </mc:AlternateContent>
      <p:cxnSp>
        <p:nvCxnSpPr>
          <p:cNvPr id="12" name="Straight Connector 11">
            <a:extLst>
              <a:ext uri="{FF2B5EF4-FFF2-40B4-BE49-F238E27FC236}">
                <a16:creationId xmlns:a16="http://schemas.microsoft.com/office/drawing/2014/main" id="{8BE4A5E5-0E91-4380-B837-0D8F58D76699}"/>
              </a:ext>
            </a:extLst>
          </p:cNvPr>
          <p:cNvCxnSpPr>
            <a:cxnSpLocks/>
          </p:cNvCxnSpPr>
          <p:nvPr/>
        </p:nvCxnSpPr>
        <p:spPr>
          <a:xfrm flipH="1">
            <a:off x="1646424" y="1634927"/>
            <a:ext cx="5283390" cy="3229287"/>
          </a:xfrm>
          <a:prstGeom prst="line">
            <a:avLst/>
          </a:prstGeom>
          <a:ln>
            <a:solidFill>
              <a:srgbClr val="0070C0"/>
            </a:solidFill>
          </a:ln>
          <a:effectLst/>
        </p:spPr>
        <p:style>
          <a:lnRef idx="2">
            <a:schemeClr val="accent1"/>
          </a:lnRef>
          <a:fillRef idx="0">
            <a:schemeClr val="accent1"/>
          </a:fillRef>
          <a:effectRef idx="1">
            <a:schemeClr val="accent1"/>
          </a:effectRef>
          <a:fontRef idx="minor">
            <a:schemeClr val="tx1"/>
          </a:fontRef>
        </p:style>
      </p:cxnSp>
      <mc:AlternateContent xmlns:mc="http://schemas.openxmlformats.org/markup-compatibility/2006">
        <mc:Choice xmlns:a14="http://schemas.microsoft.com/office/drawing/2010/main" Requires="a14">
          <p:sp>
            <p:nvSpPr>
              <p:cNvPr id="43" name="TextBox 42">
                <a:extLst>
                  <a:ext uri="{FF2B5EF4-FFF2-40B4-BE49-F238E27FC236}">
                    <a16:creationId xmlns:a16="http://schemas.microsoft.com/office/drawing/2014/main" id="{DF7760C7-60F1-6BD2-AF35-4F68DE55632D}"/>
                  </a:ext>
                </a:extLst>
              </p:cNvPr>
              <p:cNvSpPr txBox="1"/>
              <p:nvPr/>
            </p:nvSpPr>
            <p:spPr>
              <a:xfrm>
                <a:off x="1179956" y="4620243"/>
                <a:ext cx="457200" cy="369332"/>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sSub>
                        <m:sSubPr>
                          <m:ctrlPr>
                            <a:rPr lang="en-US" i="1">
                              <a:latin typeface="Cambria Math" panose="02040503050406030204" pitchFamily="18" charset="0"/>
                              <a:ea typeface="Cambria Math" panose="02040503050406030204" pitchFamily="18" charset="0"/>
                            </a:rPr>
                          </m:ctrlPr>
                        </m:sSubPr>
                        <m:e>
                          <m:r>
                            <a:rPr lang="en-US" i="1">
                              <a:latin typeface="Cambria Math" panose="02040503050406030204" pitchFamily="18" charset="0"/>
                              <a:ea typeface="Cambria Math" panose="02040503050406030204" pitchFamily="18" charset="0"/>
                            </a:rPr>
                            <m:t>𝑓</m:t>
                          </m:r>
                        </m:e>
                        <m:sub>
                          <m:r>
                            <a:rPr lang="en-US" i="1">
                              <a:latin typeface="Cambria Math" panose="02040503050406030204" pitchFamily="18" charset="0"/>
                              <a:ea typeface="Cambria Math" panose="02040503050406030204" pitchFamily="18" charset="0"/>
                            </a:rPr>
                            <m:t>𝐷</m:t>
                          </m:r>
                        </m:sub>
                      </m:sSub>
                    </m:oMath>
                  </m:oMathPara>
                </a14:m>
                <a:endParaRPr lang="en-US" baseline="30000" dirty="0"/>
              </a:p>
            </p:txBody>
          </p:sp>
        </mc:Choice>
        <mc:Fallback>
          <p:sp>
            <p:nvSpPr>
              <p:cNvPr id="43" name="TextBox 42">
                <a:extLst>
                  <a:ext uri="{FF2B5EF4-FFF2-40B4-BE49-F238E27FC236}">
                    <a16:creationId xmlns:a16="http://schemas.microsoft.com/office/drawing/2014/main" id="{DF7760C7-60F1-6BD2-AF35-4F68DE55632D}"/>
                  </a:ext>
                </a:extLst>
              </p:cNvPr>
              <p:cNvSpPr txBox="1">
                <a:spLocks noRot="1" noChangeAspect="1" noMove="1" noResize="1" noEditPoints="1" noAdjustHandles="1" noChangeArrowheads="1" noChangeShapeType="1" noTextEdit="1"/>
              </p:cNvSpPr>
              <p:nvPr/>
            </p:nvSpPr>
            <p:spPr>
              <a:xfrm>
                <a:off x="1179956" y="4620243"/>
                <a:ext cx="457200" cy="369332"/>
              </a:xfrm>
              <a:prstGeom prst="rect">
                <a:avLst/>
              </a:prstGeom>
              <a:blipFill>
                <a:blip r:embed="rId4"/>
                <a:stretch>
                  <a:fillRect b="-13333"/>
                </a:stretch>
              </a:blipFill>
            </p:spPr>
            <p:txBody>
              <a:bodyPr/>
              <a:lstStyle/>
              <a:p>
                <a:r>
                  <a:rPr lang="en-US">
                    <a:noFill/>
                  </a:rPr>
                  <a:t> </a:t>
                </a:r>
              </a:p>
            </p:txBody>
          </p:sp>
        </mc:Fallback>
      </mc:AlternateContent>
      <mc:AlternateContent xmlns:mc="http://schemas.openxmlformats.org/markup-compatibility/2006">
        <mc:Choice xmlns:a14="http://schemas.microsoft.com/office/drawing/2010/main" Requires="a14">
          <p:sp>
            <p:nvSpPr>
              <p:cNvPr id="47" name="TextBox 46">
                <a:extLst>
                  <a:ext uri="{FF2B5EF4-FFF2-40B4-BE49-F238E27FC236}">
                    <a16:creationId xmlns:a16="http://schemas.microsoft.com/office/drawing/2014/main" id="{FB5E0E4B-419F-4F92-4026-325A3C863B05}"/>
                  </a:ext>
                </a:extLst>
              </p:cNvPr>
              <p:cNvSpPr txBox="1"/>
              <p:nvPr/>
            </p:nvSpPr>
            <p:spPr>
              <a:xfrm>
                <a:off x="7081337" y="4238323"/>
                <a:ext cx="457200" cy="369332"/>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US" i="1" dirty="0" smtClean="0">
                          <a:latin typeface="Cambria Math" panose="02040503050406030204" pitchFamily="18" charset="0"/>
                          <a:ea typeface="Cambria Math" panose="02040503050406030204" pitchFamily="18" charset="0"/>
                        </a:rPr>
                        <m:t>𝜑</m:t>
                      </m:r>
                    </m:oMath>
                  </m:oMathPara>
                </a14:m>
                <a:endParaRPr lang="en-US" baseline="30000" dirty="0"/>
              </a:p>
            </p:txBody>
          </p:sp>
        </mc:Choice>
        <mc:Fallback>
          <p:sp>
            <p:nvSpPr>
              <p:cNvPr id="47" name="TextBox 46">
                <a:extLst>
                  <a:ext uri="{FF2B5EF4-FFF2-40B4-BE49-F238E27FC236}">
                    <a16:creationId xmlns:a16="http://schemas.microsoft.com/office/drawing/2014/main" id="{FB5E0E4B-419F-4F92-4026-325A3C863B05}"/>
                  </a:ext>
                </a:extLst>
              </p:cNvPr>
              <p:cNvSpPr txBox="1">
                <a:spLocks noRot="1" noChangeAspect="1" noMove="1" noResize="1" noEditPoints="1" noAdjustHandles="1" noChangeArrowheads="1" noChangeShapeType="1" noTextEdit="1"/>
              </p:cNvSpPr>
              <p:nvPr/>
            </p:nvSpPr>
            <p:spPr>
              <a:xfrm>
                <a:off x="7081337" y="4238323"/>
                <a:ext cx="457200" cy="369332"/>
              </a:xfrm>
              <a:prstGeom prst="rect">
                <a:avLst/>
              </a:prstGeom>
              <a:blipFill>
                <a:blip r:embed="rId5"/>
                <a:stretch>
                  <a:fillRect b="-10000"/>
                </a:stretch>
              </a:blipFill>
            </p:spPr>
            <p:txBody>
              <a:bodyPr/>
              <a:lstStyle/>
              <a:p>
                <a:r>
                  <a:rPr lang="en-US">
                    <a:noFill/>
                  </a:rPr>
                  <a:t> </a:t>
                </a:r>
              </a:p>
            </p:txBody>
          </p:sp>
        </mc:Fallback>
      </mc:AlternateContent>
      <mc:AlternateContent xmlns:mc="http://schemas.openxmlformats.org/markup-compatibility/2006">
        <mc:Choice xmlns:a14="http://schemas.microsoft.com/office/drawing/2010/main" Requires="a14">
          <p:sp>
            <p:nvSpPr>
              <p:cNvPr id="49" name="TextBox 48">
                <a:extLst>
                  <a:ext uri="{FF2B5EF4-FFF2-40B4-BE49-F238E27FC236}">
                    <a16:creationId xmlns:a16="http://schemas.microsoft.com/office/drawing/2014/main" id="{66A5BFFA-A452-8067-39CA-361DCB5E74A6}"/>
                  </a:ext>
                </a:extLst>
              </p:cNvPr>
              <p:cNvSpPr txBox="1"/>
              <p:nvPr/>
            </p:nvSpPr>
            <p:spPr>
              <a:xfrm>
                <a:off x="6852737" y="1379481"/>
                <a:ext cx="457200" cy="369332"/>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sSub>
                        <m:sSubPr>
                          <m:ctrlPr>
                            <a:rPr lang="en-US" i="1" dirty="0" smtClean="0">
                              <a:solidFill>
                                <a:srgbClr val="0070C0"/>
                              </a:solidFill>
                              <a:latin typeface="Cambria Math" panose="02040503050406030204" pitchFamily="18" charset="0"/>
                              <a:ea typeface="Cambria Math" panose="02040503050406030204" pitchFamily="18" charset="0"/>
                            </a:rPr>
                          </m:ctrlPr>
                        </m:sSubPr>
                        <m:e>
                          <m:r>
                            <a:rPr lang="en-US" i="1" dirty="0" smtClean="0">
                              <a:solidFill>
                                <a:srgbClr val="0070C0"/>
                              </a:solidFill>
                              <a:latin typeface="Cambria Math" panose="02040503050406030204" pitchFamily="18" charset="0"/>
                              <a:ea typeface="Cambria Math" panose="02040503050406030204" pitchFamily="18" charset="0"/>
                            </a:rPr>
                            <m:t>𝜋</m:t>
                          </m:r>
                        </m:e>
                        <m:sub>
                          <m:r>
                            <a:rPr lang="en-US" b="0" i="1" dirty="0" smtClean="0">
                              <a:solidFill>
                                <a:srgbClr val="0070C0"/>
                              </a:solidFill>
                              <a:latin typeface="Cambria Math" panose="02040503050406030204" pitchFamily="18" charset="0"/>
                              <a:ea typeface="Cambria Math" panose="02040503050406030204" pitchFamily="18" charset="0"/>
                            </a:rPr>
                            <m:t>𝑎</m:t>
                          </m:r>
                        </m:sub>
                      </m:sSub>
                    </m:oMath>
                  </m:oMathPara>
                </a14:m>
                <a:endParaRPr lang="en-US" baseline="30000" dirty="0">
                  <a:solidFill>
                    <a:srgbClr val="0070C0"/>
                  </a:solidFill>
                </a:endParaRPr>
              </a:p>
            </p:txBody>
          </p:sp>
        </mc:Choice>
        <mc:Fallback>
          <p:sp>
            <p:nvSpPr>
              <p:cNvPr id="49" name="TextBox 48">
                <a:extLst>
                  <a:ext uri="{FF2B5EF4-FFF2-40B4-BE49-F238E27FC236}">
                    <a16:creationId xmlns:a16="http://schemas.microsoft.com/office/drawing/2014/main" id="{66A5BFFA-A452-8067-39CA-361DCB5E74A6}"/>
                  </a:ext>
                </a:extLst>
              </p:cNvPr>
              <p:cNvSpPr txBox="1">
                <a:spLocks noRot="1" noChangeAspect="1" noMove="1" noResize="1" noEditPoints="1" noAdjustHandles="1" noChangeArrowheads="1" noChangeShapeType="1" noTextEdit="1"/>
              </p:cNvSpPr>
              <p:nvPr/>
            </p:nvSpPr>
            <p:spPr>
              <a:xfrm>
                <a:off x="6852737" y="1379481"/>
                <a:ext cx="457200" cy="369332"/>
              </a:xfrm>
              <a:prstGeom prst="rect">
                <a:avLst/>
              </a:prstGeom>
              <a:blipFill>
                <a:blip r:embed="rId6"/>
                <a:stretch>
                  <a:fillRect/>
                </a:stretch>
              </a:blipFill>
            </p:spPr>
            <p:txBody>
              <a:bodyPr/>
              <a:lstStyle/>
              <a:p>
                <a:r>
                  <a:rPr lang="en-US">
                    <a:noFill/>
                  </a:rPr>
                  <a:t> </a:t>
                </a:r>
              </a:p>
            </p:txBody>
          </p:sp>
        </mc:Fallback>
      </mc:AlternateContent>
      <mc:AlternateContent xmlns:mc="http://schemas.openxmlformats.org/markup-compatibility/2006">
        <mc:Choice xmlns:a14="http://schemas.microsoft.com/office/drawing/2010/main" Requires="a14">
          <p:sp>
            <p:nvSpPr>
              <p:cNvPr id="57" name="TextBox 56">
                <a:extLst>
                  <a:ext uri="{FF2B5EF4-FFF2-40B4-BE49-F238E27FC236}">
                    <a16:creationId xmlns:a16="http://schemas.microsoft.com/office/drawing/2014/main" id="{5FD99CA7-363E-ECF0-3B07-9728FBE73802}"/>
                  </a:ext>
                </a:extLst>
              </p:cNvPr>
              <p:cNvSpPr txBox="1"/>
              <p:nvPr/>
            </p:nvSpPr>
            <p:spPr>
              <a:xfrm>
                <a:off x="2222634" y="3876063"/>
                <a:ext cx="457200" cy="363241"/>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sSubSup>
                        <m:sSubSupPr>
                          <m:ctrlPr>
                            <a:rPr lang="en-US" i="1" dirty="0" smtClean="0">
                              <a:solidFill>
                                <a:srgbClr val="0070C0"/>
                              </a:solidFill>
                              <a:latin typeface="Cambria Math" panose="02040503050406030204" pitchFamily="18" charset="0"/>
                              <a:ea typeface="Cambria Math" panose="02040503050406030204" pitchFamily="18" charset="0"/>
                            </a:rPr>
                          </m:ctrlPr>
                        </m:sSubSupPr>
                        <m:e>
                          <m:r>
                            <a:rPr lang="en-US" i="1" dirty="0" smtClean="0">
                              <a:solidFill>
                                <a:srgbClr val="0070C0"/>
                              </a:solidFill>
                              <a:latin typeface="Cambria Math" panose="02040503050406030204" pitchFamily="18" charset="0"/>
                              <a:ea typeface="Cambria Math" panose="02040503050406030204" pitchFamily="18" charset="0"/>
                            </a:rPr>
                            <m:t>𝜑</m:t>
                          </m:r>
                        </m:e>
                        <m:sub>
                          <m:r>
                            <a:rPr lang="en-US" b="0" i="1" dirty="0" smtClean="0">
                              <a:solidFill>
                                <a:srgbClr val="0070C0"/>
                              </a:solidFill>
                              <a:latin typeface="Cambria Math" panose="02040503050406030204" pitchFamily="18" charset="0"/>
                              <a:ea typeface="Cambria Math" panose="02040503050406030204" pitchFamily="18" charset="0"/>
                            </a:rPr>
                            <m:t>𝑎</m:t>
                          </m:r>
                        </m:sub>
                        <m:sup>
                          <m:r>
                            <a:rPr lang="en-US" b="0" i="1" dirty="0" smtClean="0">
                              <a:solidFill>
                                <a:srgbClr val="0070C0"/>
                              </a:solidFill>
                              <a:latin typeface="Cambria Math" panose="02040503050406030204" pitchFamily="18" charset="0"/>
                              <a:ea typeface="Cambria Math" panose="02040503050406030204" pitchFamily="18" charset="0"/>
                            </a:rPr>
                            <m:t>∗</m:t>
                          </m:r>
                        </m:sup>
                      </m:sSubSup>
                    </m:oMath>
                  </m:oMathPara>
                </a14:m>
                <a:endParaRPr lang="en-US" baseline="30000" dirty="0">
                  <a:solidFill>
                    <a:srgbClr val="0070C0"/>
                  </a:solidFill>
                </a:endParaRPr>
              </a:p>
            </p:txBody>
          </p:sp>
        </mc:Choice>
        <mc:Fallback>
          <p:sp>
            <p:nvSpPr>
              <p:cNvPr id="57" name="TextBox 56">
                <a:extLst>
                  <a:ext uri="{FF2B5EF4-FFF2-40B4-BE49-F238E27FC236}">
                    <a16:creationId xmlns:a16="http://schemas.microsoft.com/office/drawing/2014/main" id="{5FD99CA7-363E-ECF0-3B07-9728FBE73802}"/>
                  </a:ext>
                </a:extLst>
              </p:cNvPr>
              <p:cNvSpPr txBox="1">
                <a:spLocks noRot="1" noChangeAspect="1" noMove="1" noResize="1" noEditPoints="1" noAdjustHandles="1" noChangeArrowheads="1" noChangeShapeType="1" noTextEdit="1"/>
              </p:cNvSpPr>
              <p:nvPr/>
            </p:nvSpPr>
            <p:spPr>
              <a:xfrm>
                <a:off x="2222634" y="3876063"/>
                <a:ext cx="457200" cy="363241"/>
              </a:xfrm>
              <a:prstGeom prst="rect">
                <a:avLst/>
              </a:prstGeom>
              <a:blipFill>
                <a:blip r:embed="rId7"/>
                <a:stretch>
                  <a:fillRect b="-10345"/>
                </a:stretch>
              </a:blipFill>
            </p:spPr>
            <p:txBody>
              <a:bodyPr/>
              <a:lstStyle/>
              <a:p>
                <a:r>
                  <a:rPr lang="en-US">
                    <a:noFill/>
                  </a:rPr>
                  <a:t> </a:t>
                </a:r>
              </a:p>
            </p:txBody>
          </p:sp>
        </mc:Fallback>
      </mc:AlternateContent>
      <mc:AlternateContent xmlns:mc="http://schemas.openxmlformats.org/markup-compatibility/2006">
        <mc:Choice xmlns:a14="http://schemas.microsoft.com/office/drawing/2010/main" Requires="a14">
          <p:sp>
            <p:nvSpPr>
              <p:cNvPr id="59" name="TextBox 58">
                <a:extLst>
                  <a:ext uri="{FF2B5EF4-FFF2-40B4-BE49-F238E27FC236}">
                    <a16:creationId xmlns:a16="http://schemas.microsoft.com/office/drawing/2014/main" id="{983A0425-1F39-61A7-E59F-001616BE25FF}"/>
                  </a:ext>
                </a:extLst>
              </p:cNvPr>
              <p:cNvSpPr txBox="1"/>
              <p:nvPr/>
            </p:nvSpPr>
            <p:spPr>
              <a:xfrm>
                <a:off x="1237735" y="4086520"/>
                <a:ext cx="457200" cy="369332"/>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US" b="0" i="1" dirty="0" smtClean="0">
                          <a:latin typeface="Cambria Math" panose="02040503050406030204" pitchFamily="18" charset="0"/>
                          <a:ea typeface="Cambria Math" panose="02040503050406030204" pitchFamily="18" charset="0"/>
                        </a:rPr>
                        <m:t>0</m:t>
                      </m:r>
                    </m:oMath>
                  </m:oMathPara>
                </a14:m>
                <a:endParaRPr lang="en-US" baseline="30000" dirty="0"/>
              </a:p>
            </p:txBody>
          </p:sp>
        </mc:Choice>
        <mc:Fallback>
          <p:sp>
            <p:nvSpPr>
              <p:cNvPr id="59" name="TextBox 58">
                <a:extLst>
                  <a:ext uri="{FF2B5EF4-FFF2-40B4-BE49-F238E27FC236}">
                    <a16:creationId xmlns:a16="http://schemas.microsoft.com/office/drawing/2014/main" id="{983A0425-1F39-61A7-E59F-001616BE25FF}"/>
                  </a:ext>
                </a:extLst>
              </p:cNvPr>
              <p:cNvSpPr txBox="1">
                <a:spLocks noRot="1" noChangeAspect="1" noMove="1" noResize="1" noEditPoints="1" noAdjustHandles="1" noChangeArrowheads="1" noChangeShapeType="1" noTextEdit="1"/>
              </p:cNvSpPr>
              <p:nvPr/>
            </p:nvSpPr>
            <p:spPr>
              <a:xfrm>
                <a:off x="1237735" y="4086520"/>
                <a:ext cx="457200" cy="369332"/>
              </a:xfrm>
              <a:prstGeom prst="rect">
                <a:avLst/>
              </a:prstGeom>
              <a:blipFill>
                <a:blip r:embed="rId8"/>
                <a:stretch>
                  <a:fillRect/>
                </a:stretch>
              </a:blipFill>
            </p:spPr>
            <p:txBody>
              <a:bodyPr/>
              <a:lstStyle/>
              <a:p>
                <a:r>
                  <a:rPr lang="en-US">
                    <a:noFill/>
                  </a:rPr>
                  <a:t> </a:t>
                </a:r>
              </a:p>
            </p:txBody>
          </p:sp>
        </mc:Fallback>
      </mc:AlternateContent>
      <p:sp>
        <p:nvSpPr>
          <p:cNvPr id="67" name="TextBox 66">
            <a:extLst>
              <a:ext uri="{FF2B5EF4-FFF2-40B4-BE49-F238E27FC236}">
                <a16:creationId xmlns:a16="http://schemas.microsoft.com/office/drawing/2014/main" id="{9FC77B36-8CCB-2D45-F24A-2838686EB2C1}"/>
              </a:ext>
            </a:extLst>
          </p:cNvPr>
          <p:cNvSpPr txBox="1"/>
          <p:nvPr/>
        </p:nvSpPr>
        <p:spPr>
          <a:xfrm>
            <a:off x="601702" y="1408276"/>
            <a:ext cx="1272065" cy="369332"/>
          </a:xfrm>
          <a:prstGeom prst="rect">
            <a:avLst/>
          </a:prstGeom>
          <a:noFill/>
        </p:spPr>
        <p:txBody>
          <a:bodyPr wrap="square" rtlCol="0">
            <a:spAutoFit/>
          </a:bodyPr>
          <a:lstStyle/>
          <a:p>
            <a:r>
              <a:rPr lang="en-US" dirty="0"/>
              <a:t>Profit</a:t>
            </a:r>
          </a:p>
        </p:txBody>
      </p:sp>
      <p:sp>
        <p:nvSpPr>
          <p:cNvPr id="68" name="TextBox 67">
            <a:extLst>
              <a:ext uri="{FF2B5EF4-FFF2-40B4-BE49-F238E27FC236}">
                <a16:creationId xmlns:a16="http://schemas.microsoft.com/office/drawing/2014/main" id="{139F0CA3-B75B-4B1D-BFC4-E4D5A1412FC4}"/>
              </a:ext>
            </a:extLst>
          </p:cNvPr>
          <p:cNvSpPr txBox="1"/>
          <p:nvPr/>
        </p:nvSpPr>
        <p:spPr>
          <a:xfrm>
            <a:off x="6707999" y="4534207"/>
            <a:ext cx="1369194" cy="369332"/>
          </a:xfrm>
          <a:prstGeom prst="rect">
            <a:avLst/>
          </a:prstGeom>
          <a:noFill/>
        </p:spPr>
        <p:txBody>
          <a:bodyPr wrap="square" rtlCol="0">
            <a:spAutoFit/>
          </a:bodyPr>
          <a:lstStyle/>
          <a:p>
            <a:r>
              <a:rPr lang="en-US" dirty="0"/>
              <a:t>Productivity</a:t>
            </a:r>
          </a:p>
        </p:txBody>
      </p:sp>
      <p:cxnSp>
        <p:nvCxnSpPr>
          <p:cNvPr id="3" name="Straight Connector 2">
            <a:extLst>
              <a:ext uri="{FF2B5EF4-FFF2-40B4-BE49-F238E27FC236}">
                <a16:creationId xmlns:a16="http://schemas.microsoft.com/office/drawing/2014/main" id="{BB17924D-B325-482D-8AA8-C574FA96B1F1}"/>
              </a:ext>
            </a:extLst>
          </p:cNvPr>
          <p:cNvCxnSpPr>
            <a:cxnSpLocks/>
          </p:cNvCxnSpPr>
          <p:nvPr/>
        </p:nvCxnSpPr>
        <p:spPr>
          <a:xfrm flipH="1">
            <a:off x="1613472" y="3276600"/>
            <a:ext cx="5320728" cy="2007973"/>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mc:AlternateContent xmlns:mc="http://schemas.openxmlformats.org/markup-compatibility/2006">
        <mc:Choice xmlns:a14="http://schemas.microsoft.com/office/drawing/2010/main" Requires="a14">
          <p:sp>
            <p:nvSpPr>
              <p:cNvPr id="14" name="TextBox 13">
                <a:extLst>
                  <a:ext uri="{FF2B5EF4-FFF2-40B4-BE49-F238E27FC236}">
                    <a16:creationId xmlns:a16="http://schemas.microsoft.com/office/drawing/2014/main" id="{CA26ED18-E8BC-6DD9-4B51-BD60C952C90E}"/>
                  </a:ext>
                </a:extLst>
              </p:cNvPr>
              <p:cNvSpPr txBox="1"/>
              <p:nvPr/>
            </p:nvSpPr>
            <p:spPr>
              <a:xfrm>
                <a:off x="1203640" y="5062740"/>
                <a:ext cx="457200" cy="369332"/>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sSub>
                        <m:sSubPr>
                          <m:ctrlPr>
                            <a:rPr lang="en-US" i="1" smtClean="0">
                              <a:latin typeface="Cambria Math" panose="02040503050406030204" pitchFamily="18" charset="0"/>
                              <a:ea typeface="Cambria Math" panose="02040503050406030204" pitchFamily="18" charset="0"/>
                            </a:rPr>
                          </m:ctrlPr>
                        </m:sSubPr>
                        <m:e>
                          <m:r>
                            <a:rPr lang="en-US" i="1">
                              <a:latin typeface="Cambria Math" panose="02040503050406030204" pitchFamily="18" charset="0"/>
                              <a:ea typeface="Cambria Math" panose="02040503050406030204" pitchFamily="18" charset="0"/>
                            </a:rPr>
                            <m:t>𝑓</m:t>
                          </m:r>
                        </m:e>
                        <m:sub>
                          <m:r>
                            <a:rPr lang="en-US" b="0" i="1" smtClean="0">
                              <a:latin typeface="Cambria Math" panose="02040503050406030204" pitchFamily="18" charset="0"/>
                              <a:ea typeface="Cambria Math" panose="02040503050406030204" pitchFamily="18" charset="0"/>
                            </a:rPr>
                            <m:t>𝑋</m:t>
                          </m:r>
                        </m:sub>
                      </m:sSub>
                    </m:oMath>
                  </m:oMathPara>
                </a14:m>
                <a:endParaRPr lang="en-US" baseline="30000" dirty="0"/>
              </a:p>
            </p:txBody>
          </p:sp>
        </mc:Choice>
        <mc:Fallback>
          <p:sp>
            <p:nvSpPr>
              <p:cNvPr id="14" name="TextBox 13">
                <a:extLst>
                  <a:ext uri="{FF2B5EF4-FFF2-40B4-BE49-F238E27FC236}">
                    <a16:creationId xmlns:a16="http://schemas.microsoft.com/office/drawing/2014/main" id="{CA26ED18-E8BC-6DD9-4B51-BD60C952C90E}"/>
                  </a:ext>
                </a:extLst>
              </p:cNvPr>
              <p:cNvSpPr txBox="1">
                <a:spLocks noRot="1" noChangeAspect="1" noMove="1" noResize="1" noEditPoints="1" noAdjustHandles="1" noChangeArrowheads="1" noChangeShapeType="1" noTextEdit="1"/>
              </p:cNvSpPr>
              <p:nvPr/>
            </p:nvSpPr>
            <p:spPr>
              <a:xfrm>
                <a:off x="1203640" y="5062740"/>
                <a:ext cx="457200" cy="369332"/>
              </a:xfrm>
              <a:prstGeom prst="rect">
                <a:avLst/>
              </a:prstGeom>
              <a:blipFill>
                <a:blip r:embed="rId9"/>
                <a:stretch>
                  <a:fillRect b="-16667"/>
                </a:stretch>
              </a:blipFill>
            </p:spPr>
            <p:txBody>
              <a:bodyPr/>
              <a:lstStyle/>
              <a:p>
                <a:r>
                  <a:rPr lang="en-US">
                    <a:noFill/>
                  </a:rPr>
                  <a:t> </a:t>
                </a:r>
              </a:p>
            </p:txBody>
          </p:sp>
        </mc:Fallback>
      </mc:AlternateContent>
      <p:cxnSp>
        <p:nvCxnSpPr>
          <p:cNvPr id="15" name="Straight Connector 14">
            <a:extLst>
              <a:ext uri="{FF2B5EF4-FFF2-40B4-BE49-F238E27FC236}">
                <a16:creationId xmlns:a16="http://schemas.microsoft.com/office/drawing/2014/main" id="{1EB0B851-B4BB-D198-6A17-10111DA23307}"/>
              </a:ext>
            </a:extLst>
          </p:cNvPr>
          <p:cNvCxnSpPr>
            <a:cxnSpLocks/>
          </p:cNvCxnSpPr>
          <p:nvPr/>
        </p:nvCxnSpPr>
        <p:spPr>
          <a:xfrm flipH="1">
            <a:off x="1646424" y="2079137"/>
            <a:ext cx="5302727" cy="2785077"/>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mc:AlternateContent xmlns:mc="http://schemas.openxmlformats.org/markup-compatibility/2006">
        <mc:Choice xmlns:a14="http://schemas.microsoft.com/office/drawing/2010/main" Requires="a14">
          <p:sp>
            <p:nvSpPr>
              <p:cNvPr id="16" name="TextBox 15">
                <a:extLst>
                  <a:ext uri="{FF2B5EF4-FFF2-40B4-BE49-F238E27FC236}">
                    <a16:creationId xmlns:a16="http://schemas.microsoft.com/office/drawing/2014/main" id="{9BA1CE1E-0FC8-B862-DC0B-A49F7EFE960F}"/>
                  </a:ext>
                </a:extLst>
              </p:cNvPr>
              <p:cNvSpPr txBox="1"/>
              <p:nvPr/>
            </p:nvSpPr>
            <p:spPr>
              <a:xfrm>
                <a:off x="6916657" y="1803532"/>
                <a:ext cx="457200" cy="369332"/>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sSub>
                        <m:sSubPr>
                          <m:ctrlPr>
                            <a:rPr lang="en-US" i="1" dirty="0" smtClean="0">
                              <a:latin typeface="Cambria Math" panose="02040503050406030204" pitchFamily="18" charset="0"/>
                              <a:ea typeface="Cambria Math" panose="02040503050406030204" pitchFamily="18" charset="0"/>
                            </a:rPr>
                          </m:ctrlPr>
                        </m:sSubPr>
                        <m:e>
                          <m:r>
                            <a:rPr lang="en-US" i="1" dirty="0" smtClean="0">
                              <a:latin typeface="Cambria Math" panose="02040503050406030204" pitchFamily="18" charset="0"/>
                              <a:ea typeface="Cambria Math" panose="02040503050406030204" pitchFamily="18" charset="0"/>
                            </a:rPr>
                            <m:t>𝜋</m:t>
                          </m:r>
                        </m:e>
                        <m:sub>
                          <m:r>
                            <a:rPr lang="en-US" b="0" i="1" dirty="0" smtClean="0">
                              <a:latin typeface="Cambria Math" panose="02040503050406030204" pitchFamily="18" charset="0"/>
                              <a:ea typeface="Cambria Math" panose="02040503050406030204" pitchFamily="18" charset="0"/>
                            </a:rPr>
                            <m:t>𝐷</m:t>
                          </m:r>
                        </m:sub>
                      </m:sSub>
                    </m:oMath>
                  </m:oMathPara>
                </a14:m>
                <a:endParaRPr lang="en-US" baseline="30000" dirty="0"/>
              </a:p>
            </p:txBody>
          </p:sp>
        </mc:Choice>
        <mc:Fallback>
          <p:sp>
            <p:nvSpPr>
              <p:cNvPr id="16" name="TextBox 15">
                <a:extLst>
                  <a:ext uri="{FF2B5EF4-FFF2-40B4-BE49-F238E27FC236}">
                    <a16:creationId xmlns:a16="http://schemas.microsoft.com/office/drawing/2014/main" id="{9BA1CE1E-0FC8-B862-DC0B-A49F7EFE960F}"/>
                  </a:ext>
                </a:extLst>
              </p:cNvPr>
              <p:cNvSpPr txBox="1">
                <a:spLocks noRot="1" noChangeAspect="1" noMove="1" noResize="1" noEditPoints="1" noAdjustHandles="1" noChangeArrowheads="1" noChangeShapeType="1" noTextEdit="1"/>
              </p:cNvSpPr>
              <p:nvPr/>
            </p:nvSpPr>
            <p:spPr>
              <a:xfrm>
                <a:off x="6916657" y="1803532"/>
                <a:ext cx="457200" cy="369332"/>
              </a:xfrm>
              <a:prstGeom prst="rect">
                <a:avLst/>
              </a:prstGeom>
              <a:blipFill>
                <a:blip r:embed="rId10"/>
                <a:stretch>
                  <a:fillRect/>
                </a:stretch>
              </a:blipFill>
            </p:spPr>
            <p:txBody>
              <a:bodyPr/>
              <a:lstStyle/>
              <a:p>
                <a:r>
                  <a:rPr lang="en-US">
                    <a:noFill/>
                  </a:rPr>
                  <a:t> </a:t>
                </a:r>
              </a:p>
            </p:txBody>
          </p:sp>
        </mc:Fallback>
      </mc:AlternateContent>
      <mc:AlternateContent xmlns:mc="http://schemas.openxmlformats.org/markup-compatibility/2006">
        <mc:Choice xmlns:a14="http://schemas.microsoft.com/office/drawing/2010/main" Requires="a14">
          <p:sp>
            <p:nvSpPr>
              <p:cNvPr id="17" name="TextBox 16">
                <a:extLst>
                  <a:ext uri="{FF2B5EF4-FFF2-40B4-BE49-F238E27FC236}">
                    <a16:creationId xmlns:a16="http://schemas.microsoft.com/office/drawing/2014/main" id="{1EB27915-ABBB-8BD0-E052-A4A26CED6A0B}"/>
                  </a:ext>
                </a:extLst>
              </p:cNvPr>
              <p:cNvSpPr txBox="1"/>
              <p:nvPr/>
            </p:nvSpPr>
            <p:spPr>
              <a:xfrm>
                <a:off x="6869212" y="2988835"/>
                <a:ext cx="457200" cy="369332"/>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sSub>
                        <m:sSubPr>
                          <m:ctrlPr>
                            <a:rPr lang="en-US" i="1" dirty="0" smtClean="0">
                              <a:latin typeface="Cambria Math" panose="02040503050406030204" pitchFamily="18" charset="0"/>
                              <a:ea typeface="Cambria Math" panose="02040503050406030204" pitchFamily="18" charset="0"/>
                            </a:rPr>
                          </m:ctrlPr>
                        </m:sSubPr>
                        <m:e>
                          <m:r>
                            <a:rPr lang="en-US" i="1" dirty="0" smtClean="0">
                              <a:latin typeface="Cambria Math" panose="02040503050406030204" pitchFamily="18" charset="0"/>
                              <a:ea typeface="Cambria Math" panose="02040503050406030204" pitchFamily="18" charset="0"/>
                            </a:rPr>
                            <m:t>𝜋</m:t>
                          </m:r>
                        </m:e>
                        <m:sub>
                          <m:r>
                            <a:rPr lang="en-US" b="0" i="1" dirty="0" smtClean="0">
                              <a:latin typeface="Cambria Math" panose="02040503050406030204" pitchFamily="18" charset="0"/>
                              <a:ea typeface="Cambria Math" panose="02040503050406030204" pitchFamily="18" charset="0"/>
                            </a:rPr>
                            <m:t>𝑋</m:t>
                          </m:r>
                        </m:sub>
                      </m:sSub>
                    </m:oMath>
                  </m:oMathPara>
                </a14:m>
                <a:endParaRPr lang="en-US" baseline="30000" dirty="0"/>
              </a:p>
            </p:txBody>
          </p:sp>
        </mc:Choice>
        <mc:Fallback>
          <p:sp>
            <p:nvSpPr>
              <p:cNvPr id="17" name="TextBox 16">
                <a:extLst>
                  <a:ext uri="{FF2B5EF4-FFF2-40B4-BE49-F238E27FC236}">
                    <a16:creationId xmlns:a16="http://schemas.microsoft.com/office/drawing/2014/main" id="{1EB27915-ABBB-8BD0-E052-A4A26CED6A0B}"/>
                  </a:ext>
                </a:extLst>
              </p:cNvPr>
              <p:cNvSpPr txBox="1">
                <a:spLocks noRot="1" noChangeAspect="1" noMove="1" noResize="1" noEditPoints="1" noAdjustHandles="1" noChangeArrowheads="1" noChangeShapeType="1" noTextEdit="1"/>
              </p:cNvSpPr>
              <p:nvPr/>
            </p:nvSpPr>
            <p:spPr>
              <a:xfrm>
                <a:off x="6869212" y="2988835"/>
                <a:ext cx="457200" cy="369332"/>
              </a:xfrm>
              <a:prstGeom prst="rect">
                <a:avLst/>
              </a:prstGeom>
              <a:blipFill>
                <a:blip r:embed="rId11"/>
                <a:stretch>
                  <a:fillRect/>
                </a:stretch>
              </a:blipFill>
            </p:spPr>
            <p:txBody>
              <a:bodyPr/>
              <a:lstStyle/>
              <a:p>
                <a:r>
                  <a:rPr lang="en-US">
                    <a:noFill/>
                  </a:rPr>
                  <a:t> </a:t>
                </a:r>
              </a:p>
            </p:txBody>
          </p:sp>
        </mc:Fallback>
      </mc:AlternateContent>
      <p:cxnSp>
        <p:nvCxnSpPr>
          <p:cNvPr id="18" name="Straight Connector 17">
            <a:extLst>
              <a:ext uri="{FF2B5EF4-FFF2-40B4-BE49-F238E27FC236}">
                <a16:creationId xmlns:a16="http://schemas.microsoft.com/office/drawing/2014/main" id="{15C2C91B-3A35-D6C1-1109-5571B887F4D3}"/>
              </a:ext>
            </a:extLst>
          </p:cNvPr>
          <p:cNvCxnSpPr>
            <a:cxnSpLocks/>
          </p:cNvCxnSpPr>
          <p:nvPr/>
        </p:nvCxnSpPr>
        <p:spPr>
          <a:xfrm flipV="1">
            <a:off x="4274751" y="2312774"/>
            <a:ext cx="0" cy="1967014"/>
          </a:xfrm>
          <a:prstGeom prst="line">
            <a:avLst/>
          </a:prstGeom>
          <a:ln>
            <a:solidFill>
              <a:schemeClr val="tx1"/>
            </a:solidFill>
            <a:prstDash val="dash"/>
          </a:ln>
          <a:effectLst/>
        </p:spPr>
        <p:style>
          <a:lnRef idx="2">
            <a:schemeClr val="accent1"/>
          </a:lnRef>
          <a:fillRef idx="0">
            <a:schemeClr val="accent1"/>
          </a:fillRef>
          <a:effectRef idx="1">
            <a:schemeClr val="accent1"/>
          </a:effectRef>
          <a:fontRef idx="minor">
            <a:schemeClr val="tx1"/>
          </a:fontRef>
        </p:style>
      </p:cxnSp>
      <p:cxnSp>
        <p:nvCxnSpPr>
          <p:cNvPr id="19" name="Straight Connector 18">
            <a:extLst>
              <a:ext uri="{FF2B5EF4-FFF2-40B4-BE49-F238E27FC236}">
                <a16:creationId xmlns:a16="http://schemas.microsoft.com/office/drawing/2014/main" id="{656840E5-AD2F-69E2-6DD6-4DD62EBEAD19}"/>
              </a:ext>
            </a:extLst>
          </p:cNvPr>
          <p:cNvCxnSpPr>
            <a:cxnSpLocks/>
          </p:cNvCxnSpPr>
          <p:nvPr/>
        </p:nvCxnSpPr>
        <p:spPr>
          <a:xfrm flipH="1">
            <a:off x="4268573" y="1816188"/>
            <a:ext cx="1751227" cy="1680649"/>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mc:AlternateContent xmlns:mc="http://schemas.openxmlformats.org/markup-compatibility/2006">
        <mc:Choice xmlns:a14="http://schemas.microsoft.com/office/drawing/2010/main" Requires="a14">
          <p:sp>
            <p:nvSpPr>
              <p:cNvPr id="20" name="TextBox 19">
                <a:extLst>
                  <a:ext uri="{FF2B5EF4-FFF2-40B4-BE49-F238E27FC236}">
                    <a16:creationId xmlns:a16="http://schemas.microsoft.com/office/drawing/2014/main" id="{4E8826BC-D61D-9207-C922-75D2E21C4CF3}"/>
                  </a:ext>
                </a:extLst>
              </p:cNvPr>
              <p:cNvSpPr txBox="1"/>
              <p:nvPr/>
            </p:nvSpPr>
            <p:spPr>
              <a:xfrm>
                <a:off x="5990282" y="1554016"/>
                <a:ext cx="457200" cy="369332"/>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US" i="1" dirty="0" smtClean="0">
                          <a:latin typeface="Cambria Math" panose="02040503050406030204" pitchFamily="18" charset="0"/>
                          <a:ea typeface="Cambria Math" panose="02040503050406030204" pitchFamily="18" charset="0"/>
                        </a:rPr>
                        <m:t>𝜋</m:t>
                      </m:r>
                    </m:oMath>
                  </m:oMathPara>
                </a14:m>
                <a:endParaRPr lang="en-US" baseline="30000" dirty="0"/>
              </a:p>
            </p:txBody>
          </p:sp>
        </mc:Choice>
        <mc:Fallback>
          <p:sp>
            <p:nvSpPr>
              <p:cNvPr id="20" name="TextBox 19">
                <a:extLst>
                  <a:ext uri="{FF2B5EF4-FFF2-40B4-BE49-F238E27FC236}">
                    <a16:creationId xmlns:a16="http://schemas.microsoft.com/office/drawing/2014/main" id="{4E8826BC-D61D-9207-C922-75D2E21C4CF3}"/>
                  </a:ext>
                </a:extLst>
              </p:cNvPr>
              <p:cNvSpPr txBox="1">
                <a:spLocks noRot="1" noChangeAspect="1" noMove="1" noResize="1" noEditPoints="1" noAdjustHandles="1" noChangeArrowheads="1" noChangeShapeType="1" noTextEdit="1"/>
              </p:cNvSpPr>
              <p:nvPr/>
            </p:nvSpPr>
            <p:spPr>
              <a:xfrm>
                <a:off x="5990282" y="1554016"/>
                <a:ext cx="457200" cy="369332"/>
              </a:xfrm>
              <a:prstGeom prst="rect">
                <a:avLst/>
              </a:prstGeom>
              <a:blipFill>
                <a:blip r:embed="rId3"/>
                <a:stretch>
                  <a:fillRect/>
                </a:stretch>
              </a:blipFill>
            </p:spPr>
            <p:txBody>
              <a:bodyPr/>
              <a:lstStyle/>
              <a:p>
                <a:r>
                  <a:rPr lang="en-US">
                    <a:noFill/>
                  </a:rPr>
                  <a:t> </a:t>
                </a:r>
              </a:p>
            </p:txBody>
          </p:sp>
        </mc:Fallback>
      </mc:AlternateContent>
      <mc:AlternateContent xmlns:mc="http://schemas.openxmlformats.org/markup-compatibility/2006">
        <mc:Choice xmlns:a14="http://schemas.microsoft.com/office/drawing/2010/main" Requires="a14">
          <p:sp>
            <p:nvSpPr>
              <p:cNvPr id="21" name="TextBox 20">
                <a:extLst>
                  <a:ext uri="{FF2B5EF4-FFF2-40B4-BE49-F238E27FC236}">
                    <a16:creationId xmlns:a16="http://schemas.microsoft.com/office/drawing/2014/main" id="{424A621C-E999-EB72-235F-DE84E93C16EF}"/>
                  </a:ext>
                </a:extLst>
              </p:cNvPr>
              <p:cNvSpPr txBox="1"/>
              <p:nvPr/>
            </p:nvSpPr>
            <p:spPr>
              <a:xfrm>
                <a:off x="2656150" y="4213472"/>
                <a:ext cx="457200" cy="363241"/>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sSubSup>
                        <m:sSubSupPr>
                          <m:ctrlPr>
                            <a:rPr lang="en-US" i="1" dirty="0" smtClean="0">
                              <a:latin typeface="Cambria Math" panose="02040503050406030204" pitchFamily="18" charset="0"/>
                              <a:ea typeface="Cambria Math" panose="02040503050406030204" pitchFamily="18" charset="0"/>
                            </a:rPr>
                          </m:ctrlPr>
                        </m:sSubSupPr>
                        <m:e>
                          <m:r>
                            <a:rPr lang="en-US" i="1" dirty="0" smtClean="0">
                              <a:latin typeface="Cambria Math" panose="02040503050406030204" pitchFamily="18" charset="0"/>
                              <a:ea typeface="Cambria Math" panose="02040503050406030204" pitchFamily="18" charset="0"/>
                            </a:rPr>
                            <m:t>𝜑</m:t>
                          </m:r>
                        </m:e>
                        <m:sub>
                          <m:r>
                            <a:rPr lang="en-US" b="0" i="1" dirty="0" smtClean="0">
                              <a:latin typeface="Cambria Math" panose="02040503050406030204" pitchFamily="18" charset="0"/>
                              <a:ea typeface="Cambria Math" panose="02040503050406030204" pitchFamily="18" charset="0"/>
                            </a:rPr>
                            <m:t>𝐷</m:t>
                          </m:r>
                        </m:sub>
                        <m:sup>
                          <m:r>
                            <a:rPr lang="en-US" b="0" i="1" dirty="0" smtClean="0">
                              <a:latin typeface="Cambria Math" panose="02040503050406030204" pitchFamily="18" charset="0"/>
                              <a:ea typeface="Cambria Math" panose="02040503050406030204" pitchFamily="18" charset="0"/>
                            </a:rPr>
                            <m:t>∗</m:t>
                          </m:r>
                        </m:sup>
                      </m:sSubSup>
                    </m:oMath>
                  </m:oMathPara>
                </a14:m>
                <a:endParaRPr lang="en-US" baseline="30000" dirty="0"/>
              </a:p>
            </p:txBody>
          </p:sp>
        </mc:Choice>
        <mc:Fallback>
          <p:sp>
            <p:nvSpPr>
              <p:cNvPr id="21" name="TextBox 20">
                <a:extLst>
                  <a:ext uri="{FF2B5EF4-FFF2-40B4-BE49-F238E27FC236}">
                    <a16:creationId xmlns:a16="http://schemas.microsoft.com/office/drawing/2014/main" id="{424A621C-E999-EB72-235F-DE84E93C16EF}"/>
                  </a:ext>
                </a:extLst>
              </p:cNvPr>
              <p:cNvSpPr txBox="1">
                <a:spLocks noRot="1" noChangeAspect="1" noMove="1" noResize="1" noEditPoints="1" noAdjustHandles="1" noChangeArrowheads="1" noChangeShapeType="1" noTextEdit="1"/>
              </p:cNvSpPr>
              <p:nvPr/>
            </p:nvSpPr>
            <p:spPr>
              <a:xfrm>
                <a:off x="2656150" y="4213472"/>
                <a:ext cx="457200" cy="363241"/>
              </a:xfrm>
              <a:prstGeom prst="rect">
                <a:avLst/>
              </a:prstGeom>
              <a:blipFill>
                <a:blip r:embed="rId12"/>
                <a:stretch>
                  <a:fillRect b="-6667"/>
                </a:stretch>
              </a:blipFill>
            </p:spPr>
            <p:txBody>
              <a:bodyPr/>
              <a:lstStyle/>
              <a:p>
                <a:r>
                  <a:rPr lang="en-US">
                    <a:noFill/>
                  </a:rPr>
                  <a:t> </a:t>
                </a:r>
              </a:p>
            </p:txBody>
          </p:sp>
        </mc:Fallback>
      </mc:AlternateContent>
      <mc:AlternateContent xmlns:mc="http://schemas.openxmlformats.org/markup-compatibility/2006">
        <mc:Choice xmlns:a14="http://schemas.microsoft.com/office/drawing/2010/main" Requires="a14">
          <p:sp>
            <p:nvSpPr>
              <p:cNvPr id="22" name="TextBox 21">
                <a:extLst>
                  <a:ext uri="{FF2B5EF4-FFF2-40B4-BE49-F238E27FC236}">
                    <a16:creationId xmlns:a16="http://schemas.microsoft.com/office/drawing/2014/main" id="{84D545A1-CE41-97CC-BE6C-1B8253811CB2}"/>
                  </a:ext>
                </a:extLst>
              </p:cNvPr>
              <p:cNvSpPr txBox="1"/>
              <p:nvPr/>
            </p:nvSpPr>
            <p:spPr>
              <a:xfrm>
                <a:off x="4045236" y="4237315"/>
                <a:ext cx="457200" cy="363241"/>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sSubSup>
                        <m:sSubSupPr>
                          <m:ctrlPr>
                            <a:rPr lang="en-US" i="1" dirty="0" smtClean="0">
                              <a:latin typeface="Cambria Math" panose="02040503050406030204" pitchFamily="18" charset="0"/>
                              <a:ea typeface="Cambria Math" panose="02040503050406030204" pitchFamily="18" charset="0"/>
                            </a:rPr>
                          </m:ctrlPr>
                        </m:sSubSupPr>
                        <m:e>
                          <m:r>
                            <a:rPr lang="en-US" i="1" dirty="0" smtClean="0">
                              <a:latin typeface="Cambria Math" panose="02040503050406030204" pitchFamily="18" charset="0"/>
                              <a:ea typeface="Cambria Math" panose="02040503050406030204" pitchFamily="18" charset="0"/>
                            </a:rPr>
                            <m:t>𝜑</m:t>
                          </m:r>
                        </m:e>
                        <m:sub>
                          <m:r>
                            <a:rPr lang="en-US" b="0" i="1" dirty="0" smtClean="0">
                              <a:latin typeface="Cambria Math" panose="02040503050406030204" pitchFamily="18" charset="0"/>
                              <a:ea typeface="Cambria Math" panose="02040503050406030204" pitchFamily="18" charset="0"/>
                            </a:rPr>
                            <m:t>𝑋</m:t>
                          </m:r>
                        </m:sub>
                        <m:sup>
                          <m:r>
                            <a:rPr lang="en-US" b="0" i="1" dirty="0" smtClean="0">
                              <a:latin typeface="Cambria Math" panose="02040503050406030204" pitchFamily="18" charset="0"/>
                              <a:ea typeface="Cambria Math" panose="02040503050406030204" pitchFamily="18" charset="0"/>
                            </a:rPr>
                            <m:t>∗</m:t>
                          </m:r>
                        </m:sup>
                      </m:sSubSup>
                    </m:oMath>
                  </m:oMathPara>
                </a14:m>
                <a:endParaRPr lang="en-US" baseline="30000" dirty="0"/>
              </a:p>
            </p:txBody>
          </p:sp>
        </mc:Choice>
        <mc:Fallback>
          <p:sp>
            <p:nvSpPr>
              <p:cNvPr id="22" name="TextBox 21">
                <a:extLst>
                  <a:ext uri="{FF2B5EF4-FFF2-40B4-BE49-F238E27FC236}">
                    <a16:creationId xmlns:a16="http://schemas.microsoft.com/office/drawing/2014/main" id="{84D545A1-CE41-97CC-BE6C-1B8253811CB2}"/>
                  </a:ext>
                </a:extLst>
              </p:cNvPr>
              <p:cNvSpPr txBox="1">
                <a:spLocks noRot="1" noChangeAspect="1" noMove="1" noResize="1" noEditPoints="1" noAdjustHandles="1" noChangeArrowheads="1" noChangeShapeType="1" noTextEdit="1"/>
              </p:cNvSpPr>
              <p:nvPr/>
            </p:nvSpPr>
            <p:spPr>
              <a:xfrm>
                <a:off x="4045236" y="4237315"/>
                <a:ext cx="457200" cy="363241"/>
              </a:xfrm>
              <a:prstGeom prst="rect">
                <a:avLst/>
              </a:prstGeom>
              <a:blipFill>
                <a:blip r:embed="rId13"/>
                <a:stretch>
                  <a:fillRect b="-6667"/>
                </a:stretch>
              </a:blipFill>
            </p:spPr>
            <p:txBody>
              <a:bodyPr/>
              <a:lstStyle/>
              <a:p>
                <a:r>
                  <a:rPr lang="en-US">
                    <a:noFill/>
                  </a:rPr>
                  <a:t> </a:t>
                </a:r>
              </a:p>
            </p:txBody>
          </p:sp>
        </mc:Fallback>
      </mc:AlternateContent>
      <p:cxnSp>
        <p:nvCxnSpPr>
          <p:cNvPr id="23" name="Straight Connector 22">
            <a:extLst>
              <a:ext uri="{FF2B5EF4-FFF2-40B4-BE49-F238E27FC236}">
                <a16:creationId xmlns:a16="http://schemas.microsoft.com/office/drawing/2014/main" id="{A2430138-B13A-2EB3-2279-DF9BE53DC11A}"/>
              </a:ext>
            </a:extLst>
          </p:cNvPr>
          <p:cNvCxnSpPr>
            <a:cxnSpLocks/>
          </p:cNvCxnSpPr>
          <p:nvPr/>
        </p:nvCxnSpPr>
        <p:spPr>
          <a:xfrm flipV="1">
            <a:off x="2590800" y="2293093"/>
            <a:ext cx="0" cy="1967014"/>
          </a:xfrm>
          <a:prstGeom prst="line">
            <a:avLst/>
          </a:prstGeom>
          <a:ln>
            <a:solidFill>
              <a:schemeClr val="tx1"/>
            </a:solidFill>
            <a:prstDash val="dash"/>
          </a:ln>
          <a:effectLst/>
        </p:spPr>
        <p:style>
          <a:lnRef idx="2">
            <a:schemeClr val="accent1"/>
          </a:lnRef>
          <a:fillRef idx="0">
            <a:schemeClr val="accent1"/>
          </a:fillRef>
          <a:effectRef idx="1">
            <a:schemeClr val="accent1"/>
          </a:effectRef>
          <a:fontRef idx="minor">
            <a:schemeClr val="tx1"/>
          </a:fontRef>
        </p:style>
      </p:cxnSp>
      <p:cxnSp>
        <p:nvCxnSpPr>
          <p:cNvPr id="24" name="Straight Connector 23">
            <a:extLst>
              <a:ext uri="{FF2B5EF4-FFF2-40B4-BE49-F238E27FC236}">
                <a16:creationId xmlns:a16="http://schemas.microsoft.com/office/drawing/2014/main" id="{5431BF2A-CE48-247C-30B5-B5D17D69DF27}"/>
              </a:ext>
            </a:extLst>
          </p:cNvPr>
          <p:cNvCxnSpPr>
            <a:cxnSpLocks/>
          </p:cNvCxnSpPr>
          <p:nvPr/>
        </p:nvCxnSpPr>
        <p:spPr>
          <a:xfrm flipV="1">
            <a:off x="2771274" y="2304172"/>
            <a:ext cx="0" cy="1967014"/>
          </a:xfrm>
          <a:prstGeom prst="line">
            <a:avLst/>
          </a:prstGeom>
          <a:ln>
            <a:solidFill>
              <a:schemeClr val="tx1"/>
            </a:solidFill>
            <a:prstDash val="dash"/>
          </a:ln>
          <a:effectLst/>
        </p:spPr>
        <p:style>
          <a:lnRef idx="2">
            <a:schemeClr val="accent1"/>
          </a:lnRef>
          <a:fillRef idx="0">
            <a:schemeClr val="accent1"/>
          </a:fillRef>
          <a:effectRef idx="1">
            <a:schemeClr val="accent1"/>
          </a:effectRef>
          <a:fontRef idx="minor">
            <a:schemeClr val="tx1"/>
          </a:fontRef>
        </p:style>
      </p:cxnSp>
      <p:sp>
        <p:nvSpPr>
          <p:cNvPr id="25" name="Left Brace 24">
            <a:extLst>
              <a:ext uri="{FF2B5EF4-FFF2-40B4-BE49-F238E27FC236}">
                <a16:creationId xmlns:a16="http://schemas.microsoft.com/office/drawing/2014/main" id="{1377828C-4DE1-B177-E12C-A432BC849FC5}"/>
              </a:ext>
            </a:extLst>
          </p:cNvPr>
          <p:cNvSpPr/>
          <p:nvPr/>
        </p:nvSpPr>
        <p:spPr>
          <a:xfrm rot="5400000">
            <a:off x="2601664" y="2066482"/>
            <a:ext cx="151587" cy="187618"/>
          </a:xfrm>
          <a:prstGeom prst="leftBrace">
            <a:avLst>
              <a:gd name="adj1" fmla="val 57047"/>
              <a:gd name="adj2" fmla="val 50000"/>
            </a:avLst>
          </a:prstGeom>
          <a:ln>
            <a:solidFill>
              <a:srgbClr val="FF0000"/>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26" name="TextBox 25">
            <a:extLst>
              <a:ext uri="{FF2B5EF4-FFF2-40B4-BE49-F238E27FC236}">
                <a16:creationId xmlns:a16="http://schemas.microsoft.com/office/drawing/2014/main" id="{F99937BE-F603-8418-112E-D0AC3CE8F26B}"/>
              </a:ext>
            </a:extLst>
          </p:cNvPr>
          <p:cNvSpPr txBox="1"/>
          <p:nvPr/>
        </p:nvSpPr>
        <p:spPr>
          <a:xfrm>
            <a:off x="2179270" y="1192633"/>
            <a:ext cx="1091976" cy="923330"/>
          </a:xfrm>
          <a:prstGeom prst="rect">
            <a:avLst/>
          </a:prstGeom>
          <a:noFill/>
        </p:spPr>
        <p:txBody>
          <a:bodyPr wrap="square" rtlCol="0">
            <a:spAutoFit/>
          </a:bodyPr>
          <a:lstStyle/>
          <a:p>
            <a:pPr algn="ctr"/>
            <a:r>
              <a:rPr lang="en-US" dirty="0">
                <a:solidFill>
                  <a:srgbClr val="FF0000"/>
                </a:solidFill>
              </a:rPr>
              <a:t>Firms shut down</a:t>
            </a:r>
          </a:p>
        </p:txBody>
      </p:sp>
      <p:sp>
        <p:nvSpPr>
          <p:cNvPr id="27" name="Left Brace 26">
            <a:extLst>
              <a:ext uri="{FF2B5EF4-FFF2-40B4-BE49-F238E27FC236}">
                <a16:creationId xmlns:a16="http://schemas.microsoft.com/office/drawing/2014/main" id="{3803606F-498E-87F1-7B3F-A4C17DFAD3EA}"/>
              </a:ext>
            </a:extLst>
          </p:cNvPr>
          <p:cNvSpPr/>
          <p:nvPr/>
        </p:nvSpPr>
        <p:spPr>
          <a:xfrm rot="5400000">
            <a:off x="3447850" y="1390728"/>
            <a:ext cx="151587" cy="1489833"/>
          </a:xfrm>
          <a:prstGeom prst="leftBrace">
            <a:avLst>
              <a:gd name="adj1" fmla="val 57047"/>
              <a:gd name="adj2" fmla="val 50000"/>
            </a:avLst>
          </a:prstGeom>
          <a:ln>
            <a:solidFill>
              <a:srgbClr val="FFC000"/>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28" name="TextBox 27">
            <a:extLst>
              <a:ext uri="{FF2B5EF4-FFF2-40B4-BE49-F238E27FC236}">
                <a16:creationId xmlns:a16="http://schemas.microsoft.com/office/drawing/2014/main" id="{45015D40-D861-5476-343B-5CD62417FE8D}"/>
              </a:ext>
            </a:extLst>
          </p:cNvPr>
          <p:cNvSpPr txBox="1"/>
          <p:nvPr/>
        </p:nvSpPr>
        <p:spPr>
          <a:xfrm>
            <a:off x="2953260" y="1345210"/>
            <a:ext cx="1091976" cy="646331"/>
          </a:xfrm>
          <a:prstGeom prst="rect">
            <a:avLst/>
          </a:prstGeom>
          <a:noFill/>
        </p:spPr>
        <p:txBody>
          <a:bodyPr wrap="square" rtlCol="0">
            <a:spAutoFit/>
          </a:bodyPr>
          <a:lstStyle/>
          <a:p>
            <a:pPr algn="ctr"/>
            <a:r>
              <a:rPr lang="en-US" dirty="0">
                <a:solidFill>
                  <a:srgbClr val="FFC000"/>
                </a:solidFill>
              </a:rPr>
              <a:t>Firms shrink</a:t>
            </a:r>
          </a:p>
        </p:txBody>
      </p:sp>
      <p:sp>
        <p:nvSpPr>
          <p:cNvPr id="29" name="Left Brace 28">
            <a:extLst>
              <a:ext uri="{FF2B5EF4-FFF2-40B4-BE49-F238E27FC236}">
                <a16:creationId xmlns:a16="http://schemas.microsoft.com/office/drawing/2014/main" id="{56C28360-BD29-0C2E-819C-CB132701EABA}"/>
              </a:ext>
            </a:extLst>
          </p:cNvPr>
          <p:cNvSpPr/>
          <p:nvPr/>
        </p:nvSpPr>
        <p:spPr>
          <a:xfrm rot="5400000">
            <a:off x="5505335" y="765807"/>
            <a:ext cx="229266" cy="2658365"/>
          </a:xfrm>
          <a:prstGeom prst="leftBrace">
            <a:avLst>
              <a:gd name="adj1" fmla="val 57047"/>
              <a:gd name="adj2" fmla="val 65759"/>
            </a:avLst>
          </a:prstGeom>
          <a:ln>
            <a:solidFill>
              <a:srgbClr val="00B050"/>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30" name="TextBox 29">
            <a:extLst>
              <a:ext uri="{FF2B5EF4-FFF2-40B4-BE49-F238E27FC236}">
                <a16:creationId xmlns:a16="http://schemas.microsoft.com/office/drawing/2014/main" id="{6E4CA277-F817-BDE5-3684-39C725124167}"/>
              </a:ext>
            </a:extLst>
          </p:cNvPr>
          <p:cNvSpPr txBox="1"/>
          <p:nvPr/>
        </p:nvSpPr>
        <p:spPr>
          <a:xfrm>
            <a:off x="4631032" y="1324161"/>
            <a:ext cx="1091976" cy="646331"/>
          </a:xfrm>
          <a:prstGeom prst="rect">
            <a:avLst/>
          </a:prstGeom>
          <a:noFill/>
        </p:spPr>
        <p:txBody>
          <a:bodyPr wrap="square" rtlCol="0">
            <a:spAutoFit/>
          </a:bodyPr>
          <a:lstStyle/>
          <a:p>
            <a:pPr algn="ctr"/>
            <a:r>
              <a:rPr lang="en-US" dirty="0">
                <a:solidFill>
                  <a:srgbClr val="00B050"/>
                </a:solidFill>
              </a:rPr>
              <a:t>Firms expand</a:t>
            </a:r>
          </a:p>
        </p:txBody>
      </p:sp>
      <p:sp>
        <p:nvSpPr>
          <p:cNvPr id="31" name="TextBox 30">
            <a:extLst>
              <a:ext uri="{FF2B5EF4-FFF2-40B4-BE49-F238E27FC236}">
                <a16:creationId xmlns:a16="http://schemas.microsoft.com/office/drawing/2014/main" id="{0176AE12-7C08-FE87-39B0-DC16CF6AFB9F}"/>
              </a:ext>
            </a:extLst>
          </p:cNvPr>
          <p:cNvSpPr txBox="1"/>
          <p:nvPr/>
        </p:nvSpPr>
        <p:spPr>
          <a:xfrm>
            <a:off x="7306545" y="1166756"/>
            <a:ext cx="1654396" cy="1754326"/>
          </a:xfrm>
          <a:prstGeom prst="rect">
            <a:avLst/>
          </a:prstGeom>
          <a:noFill/>
        </p:spPr>
        <p:txBody>
          <a:bodyPr wrap="square" rtlCol="0">
            <a:spAutoFit/>
          </a:bodyPr>
          <a:lstStyle/>
          <a:p>
            <a:r>
              <a:rPr lang="en-US" dirty="0"/>
              <a:t>Profit falls due to greater competition and lower price with trade.</a:t>
            </a:r>
          </a:p>
        </p:txBody>
      </p:sp>
      <p:cxnSp>
        <p:nvCxnSpPr>
          <p:cNvPr id="33" name="Straight Arrow Connector 32">
            <a:extLst>
              <a:ext uri="{FF2B5EF4-FFF2-40B4-BE49-F238E27FC236}">
                <a16:creationId xmlns:a16="http://schemas.microsoft.com/office/drawing/2014/main" id="{9C76D624-0531-F5B4-EFDB-39141A50F56B}"/>
              </a:ext>
            </a:extLst>
          </p:cNvPr>
          <p:cNvCxnSpPr/>
          <p:nvPr/>
        </p:nvCxnSpPr>
        <p:spPr>
          <a:xfrm flipH="1">
            <a:off x="7145257" y="1324161"/>
            <a:ext cx="228600" cy="229855"/>
          </a:xfrm>
          <a:prstGeom prst="straightConnector1">
            <a:avLst/>
          </a:prstGeom>
          <a:ln>
            <a:solidFill>
              <a:schemeClr val="tx1"/>
            </a:solidFill>
            <a:tailEnd type="triangle"/>
          </a:ln>
        </p:spPr>
        <p:style>
          <a:lnRef idx="2">
            <a:schemeClr val="accent1"/>
          </a:lnRef>
          <a:fillRef idx="0">
            <a:schemeClr val="accent1"/>
          </a:fillRef>
          <a:effectRef idx="1">
            <a:schemeClr val="accent1"/>
          </a:effectRef>
          <a:fontRef idx="minor">
            <a:schemeClr val="tx1"/>
          </a:fontRef>
        </p:style>
      </p:cxnSp>
      <p:cxnSp>
        <p:nvCxnSpPr>
          <p:cNvPr id="34" name="Straight Arrow Connector 33">
            <a:extLst>
              <a:ext uri="{FF2B5EF4-FFF2-40B4-BE49-F238E27FC236}">
                <a16:creationId xmlns:a16="http://schemas.microsoft.com/office/drawing/2014/main" id="{8DD4CAF8-AB47-DA29-126E-769C9CF6C810}"/>
              </a:ext>
            </a:extLst>
          </p:cNvPr>
          <p:cNvCxnSpPr>
            <a:cxnSpLocks/>
          </p:cNvCxnSpPr>
          <p:nvPr/>
        </p:nvCxnSpPr>
        <p:spPr>
          <a:xfrm flipH="1">
            <a:off x="7184612" y="1345210"/>
            <a:ext cx="189245" cy="578138"/>
          </a:xfrm>
          <a:prstGeom prst="straightConnector1">
            <a:avLst/>
          </a:prstGeom>
          <a:ln>
            <a:solidFill>
              <a:schemeClr val="tx1"/>
            </a:solidFill>
            <a:tailEnd type="triangle"/>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2771013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1"/>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3"/>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xit" presetSubtype="0" fill="hold" grpId="1" nodeType="clickEffect">
                                  <p:stCondLst>
                                    <p:cond delay="0"/>
                                  </p:stCondLst>
                                  <p:childTnLst>
                                    <p:set>
                                      <p:cBhvr>
                                        <p:cTn id="14" dur="1" fill="hold">
                                          <p:stCondLst>
                                            <p:cond delay="0"/>
                                          </p:stCondLst>
                                        </p:cTn>
                                        <p:tgtEl>
                                          <p:spTgt spid="31"/>
                                        </p:tgtEl>
                                        <p:attrNameLst>
                                          <p:attrName>style.visibility</p:attrName>
                                        </p:attrNameLst>
                                      </p:cBhvr>
                                      <p:to>
                                        <p:strVal val="hidden"/>
                                      </p:to>
                                    </p:set>
                                  </p:childTnLst>
                                </p:cTn>
                              </p:par>
                              <p:par>
                                <p:cTn id="15" presetID="1" presetClass="exit" presetSubtype="0" fill="hold" nodeType="withEffect">
                                  <p:stCondLst>
                                    <p:cond delay="0"/>
                                  </p:stCondLst>
                                  <p:childTnLst>
                                    <p:set>
                                      <p:cBhvr>
                                        <p:cTn id="16" dur="1" fill="hold">
                                          <p:stCondLst>
                                            <p:cond delay="0"/>
                                          </p:stCondLst>
                                        </p:cTn>
                                        <p:tgtEl>
                                          <p:spTgt spid="33"/>
                                        </p:tgtEl>
                                        <p:attrNameLst>
                                          <p:attrName>style.visibility</p:attrName>
                                        </p:attrNameLst>
                                      </p:cBhvr>
                                      <p:to>
                                        <p:strVal val="hidden"/>
                                      </p:to>
                                    </p:set>
                                  </p:childTnLst>
                                </p:cTn>
                              </p:par>
                              <p:par>
                                <p:cTn id="17" presetID="1" presetClass="exit" presetSubtype="0" fill="hold" nodeType="withEffect">
                                  <p:stCondLst>
                                    <p:cond delay="0"/>
                                  </p:stCondLst>
                                  <p:childTnLst>
                                    <p:set>
                                      <p:cBhvr>
                                        <p:cTn id="18" dur="1" fill="hold">
                                          <p:stCondLst>
                                            <p:cond delay="0"/>
                                          </p:stCondLst>
                                        </p:cTn>
                                        <p:tgtEl>
                                          <p:spTgt spid="34"/>
                                        </p:tgtEl>
                                        <p:attrNameLst>
                                          <p:attrName>style.visibility</p:attrName>
                                        </p:attrNameLst>
                                      </p:cBhvr>
                                      <p:to>
                                        <p:strVal val="hidden"/>
                                      </p:to>
                                    </p:set>
                                  </p:childTnLst>
                                </p:cTn>
                              </p:par>
                              <p:par>
                                <p:cTn id="19" presetID="1" presetClass="entr" presetSubtype="0" fill="hold" grpId="0" nodeType="withEffect">
                                  <p:stCondLst>
                                    <p:cond delay="0"/>
                                  </p:stCondLst>
                                  <p:childTnLst>
                                    <p:set>
                                      <p:cBhvr>
                                        <p:cTn id="20" dur="1" fill="hold">
                                          <p:stCondLst>
                                            <p:cond delay="0"/>
                                          </p:stCondLst>
                                        </p:cTn>
                                        <p:tgtEl>
                                          <p:spTgt spid="25"/>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26"/>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23"/>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24"/>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27"/>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28"/>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29"/>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3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 grpId="0" animBg="1"/>
      <p:bldP spid="26" grpId="0"/>
      <p:bldP spid="27" grpId="0" animBg="1"/>
      <p:bldP spid="28" grpId="0"/>
      <p:bldP spid="29" grpId="0" animBg="1"/>
      <p:bldP spid="30" grpId="0"/>
      <p:bldP spid="31" grpId="0"/>
      <p:bldP spid="31" grpId="1"/>
    </p:bld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700" name="Rectangle 2"/>
          <p:cNvSpPr>
            <a:spLocks noGrp="1" noChangeArrowheads="1"/>
          </p:cNvSpPr>
          <p:nvPr>
            <p:ph type="title"/>
          </p:nvPr>
        </p:nvSpPr>
        <p:spPr>
          <a:xfrm>
            <a:off x="381000" y="2590800"/>
            <a:ext cx="8229600" cy="1143000"/>
          </a:xfrm>
        </p:spPr>
        <p:txBody>
          <a:bodyPr/>
          <a:lstStyle/>
          <a:p>
            <a:pPr eaLnBrk="1" hangingPunct="1"/>
            <a:r>
              <a:rPr lang="en-US" sz="6000" b="1" dirty="0">
                <a:solidFill>
                  <a:srgbClr val="00B050"/>
                </a:solidFill>
                <a:ea typeface="ＭＳ Ｐゴシック" pitchFamily="-109" charset="-128"/>
                <a:cs typeface="ＭＳ Ｐゴシック" pitchFamily="-109" charset="-128"/>
              </a:rPr>
              <a:t>Pause for Discussion</a:t>
            </a:r>
          </a:p>
        </p:txBody>
      </p:sp>
      <p:sp>
        <p:nvSpPr>
          <p:cNvPr id="6" name="Rectangle 5"/>
          <p:cNvSpPr/>
          <p:nvPr/>
        </p:nvSpPr>
        <p:spPr>
          <a:xfrm>
            <a:off x="0" y="0"/>
            <a:ext cx="9144000" cy="6858000"/>
          </a:xfrm>
          <a:prstGeom prst="rect">
            <a:avLst/>
          </a:prstGeom>
          <a:noFill/>
          <a:ln w="381000">
            <a:solidFill>
              <a:srgbClr val="00B05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 name="Footer Placeholder 1">
            <a:extLst>
              <a:ext uri="{FF2B5EF4-FFF2-40B4-BE49-F238E27FC236}">
                <a16:creationId xmlns:a16="http://schemas.microsoft.com/office/drawing/2014/main" id="{1B20D08A-428A-E24B-9135-C9F18B89A3AA}"/>
              </a:ext>
            </a:extLst>
          </p:cNvPr>
          <p:cNvSpPr>
            <a:spLocks noGrp="1"/>
          </p:cNvSpPr>
          <p:nvPr>
            <p:ph type="ftr" sz="quarter" idx="11"/>
          </p:nvPr>
        </p:nvSpPr>
        <p:spPr/>
        <p:txBody>
          <a:bodyPr/>
          <a:lstStyle/>
          <a:p>
            <a:pPr>
              <a:defRPr/>
            </a:pPr>
            <a:r>
              <a:rPr lang="en-US"/>
              <a:t>Class 18:  Scale Economies and Imperfect Competition</a:t>
            </a:r>
          </a:p>
        </p:txBody>
      </p:sp>
      <p:sp>
        <p:nvSpPr>
          <p:cNvPr id="3" name="Slide Number Placeholder 2">
            <a:extLst>
              <a:ext uri="{FF2B5EF4-FFF2-40B4-BE49-F238E27FC236}">
                <a16:creationId xmlns:a16="http://schemas.microsoft.com/office/drawing/2014/main" id="{2EADA7F1-3977-A04D-8E41-9A8075486AAA}"/>
              </a:ext>
            </a:extLst>
          </p:cNvPr>
          <p:cNvSpPr>
            <a:spLocks noGrp="1"/>
          </p:cNvSpPr>
          <p:nvPr>
            <p:ph type="sldNum" sz="quarter" idx="12"/>
          </p:nvPr>
        </p:nvSpPr>
        <p:spPr/>
        <p:txBody>
          <a:bodyPr/>
          <a:lstStyle/>
          <a:p>
            <a:pPr>
              <a:defRPr/>
            </a:pPr>
            <a:fld id="{659DFB22-C7E9-9E4B-8431-4E4E88AD005A}" type="slidenum">
              <a:rPr lang="en-US" smtClean="0"/>
              <a:pPr>
                <a:defRPr/>
              </a:pPr>
              <a:t>41</a:t>
            </a:fld>
            <a:endParaRPr lang="en-US"/>
          </a:p>
        </p:txBody>
      </p:sp>
    </p:spTree>
    <p:extLst>
      <p:ext uri="{BB962C8B-B14F-4D97-AF65-F5344CB8AC3E}">
        <p14:creationId xmlns:p14="http://schemas.microsoft.com/office/powerpoint/2010/main" val="1921627744"/>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587616-3EA8-5A4A-BCCC-E0675C2EAC99}"/>
              </a:ext>
            </a:extLst>
          </p:cNvPr>
          <p:cNvSpPr>
            <a:spLocks noGrp="1"/>
          </p:cNvSpPr>
          <p:nvPr>
            <p:ph type="title"/>
          </p:nvPr>
        </p:nvSpPr>
        <p:spPr/>
        <p:txBody>
          <a:bodyPr/>
          <a:lstStyle/>
          <a:p>
            <a:pPr lvl="1"/>
            <a:r>
              <a:rPr lang="en-US" dirty="0"/>
              <a:t>Questions (not asked before)</a:t>
            </a:r>
          </a:p>
        </p:txBody>
      </p:sp>
      <p:sp>
        <p:nvSpPr>
          <p:cNvPr id="3" name="Content Placeholder 2">
            <a:extLst>
              <a:ext uri="{FF2B5EF4-FFF2-40B4-BE49-F238E27FC236}">
                <a16:creationId xmlns:a16="http://schemas.microsoft.com/office/drawing/2014/main" id="{8486B655-64A1-C348-96F6-2E47C2FA9E16}"/>
              </a:ext>
            </a:extLst>
          </p:cNvPr>
          <p:cNvSpPr>
            <a:spLocks noGrp="1"/>
          </p:cNvSpPr>
          <p:nvPr>
            <p:ph idx="1"/>
          </p:nvPr>
        </p:nvSpPr>
        <p:spPr/>
        <p:txBody>
          <a:bodyPr/>
          <a:lstStyle/>
          <a:p>
            <a:r>
              <a:rPr lang="en-US" dirty="0"/>
              <a:t>It seems obvious that firms differ.  Why was that not allowed with perfect competition?</a:t>
            </a:r>
          </a:p>
          <a:p>
            <a:r>
              <a:rPr lang="en-US" dirty="0"/>
              <a:t>Explain the new source of gain from trade that the heterogeneous firm model introduces?</a:t>
            </a:r>
          </a:p>
          <a:p>
            <a:pPr lvl="1"/>
            <a:endParaRPr lang="en-US" sz="800" dirty="0"/>
          </a:p>
        </p:txBody>
      </p:sp>
      <p:sp>
        <p:nvSpPr>
          <p:cNvPr id="6" name="Rectangle 5">
            <a:extLst>
              <a:ext uri="{FF2B5EF4-FFF2-40B4-BE49-F238E27FC236}">
                <a16:creationId xmlns:a16="http://schemas.microsoft.com/office/drawing/2014/main" id="{95B7D61B-DC79-B046-A919-82226793953F}"/>
              </a:ext>
            </a:extLst>
          </p:cNvPr>
          <p:cNvSpPr/>
          <p:nvPr/>
        </p:nvSpPr>
        <p:spPr>
          <a:xfrm>
            <a:off x="0" y="0"/>
            <a:ext cx="9144000" cy="6858000"/>
          </a:xfrm>
          <a:prstGeom prst="rect">
            <a:avLst/>
          </a:prstGeom>
          <a:noFill/>
          <a:ln w="381000">
            <a:solidFill>
              <a:srgbClr val="00B05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 name="Footer Placeholder 6">
            <a:extLst>
              <a:ext uri="{FF2B5EF4-FFF2-40B4-BE49-F238E27FC236}">
                <a16:creationId xmlns:a16="http://schemas.microsoft.com/office/drawing/2014/main" id="{EE0A0906-A322-4B4A-A4BB-AF263A3FC3F8}"/>
              </a:ext>
            </a:extLst>
          </p:cNvPr>
          <p:cNvSpPr>
            <a:spLocks noGrp="1"/>
          </p:cNvSpPr>
          <p:nvPr>
            <p:ph type="ftr" sz="quarter" idx="11"/>
          </p:nvPr>
        </p:nvSpPr>
        <p:spPr/>
        <p:txBody>
          <a:bodyPr/>
          <a:lstStyle/>
          <a:p>
            <a:pPr>
              <a:defRPr/>
            </a:pPr>
            <a:r>
              <a:rPr lang="en-US"/>
              <a:t>Class 18:  Scale Economies and Imperfect Competition</a:t>
            </a:r>
          </a:p>
        </p:txBody>
      </p:sp>
      <p:sp>
        <p:nvSpPr>
          <p:cNvPr id="4" name="Slide Number Placeholder 3">
            <a:extLst>
              <a:ext uri="{FF2B5EF4-FFF2-40B4-BE49-F238E27FC236}">
                <a16:creationId xmlns:a16="http://schemas.microsoft.com/office/drawing/2014/main" id="{B2D1ADE7-74D6-174F-BF7C-E1881A41BB92}"/>
              </a:ext>
            </a:extLst>
          </p:cNvPr>
          <p:cNvSpPr>
            <a:spLocks noGrp="1"/>
          </p:cNvSpPr>
          <p:nvPr>
            <p:ph type="sldNum" sz="quarter" idx="12"/>
          </p:nvPr>
        </p:nvSpPr>
        <p:spPr/>
        <p:txBody>
          <a:bodyPr/>
          <a:lstStyle/>
          <a:p>
            <a:pPr>
              <a:defRPr/>
            </a:pPr>
            <a:fld id="{659DFB22-C7E9-9E4B-8431-4E4E88AD005A}" type="slidenum">
              <a:rPr lang="en-US" smtClean="0"/>
              <a:pPr>
                <a:defRPr/>
              </a:pPr>
              <a:t>42</a:t>
            </a:fld>
            <a:endParaRPr lang="en-US"/>
          </a:p>
        </p:txBody>
      </p:sp>
    </p:spTree>
    <p:extLst>
      <p:ext uri="{BB962C8B-B14F-4D97-AF65-F5344CB8AC3E}">
        <p14:creationId xmlns:p14="http://schemas.microsoft.com/office/powerpoint/2010/main" val="2387262216"/>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a:extLst>
              <a:ext uri="{FF2B5EF4-FFF2-40B4-BE49-F238E27FC236}">
                <a16:creationId xmlns:a16="http://schemas.microsoft.com/office/drawing/2014/main" id="{8D0F1275-42A5-5E4C-9A84-1B6D95917F60}"/>
              </a:ext>
            </a:extLst>
          </p:cNvPr>
          <p:cNvSpPr>
            <a:spLocks noGrp="1"/>
          </p:cNvSpPr>
          <p:nvPr>
            <p:ph type="ftr" sz="quarter" idx="11"/>
          </p:nvPr>
        </p:nvSpPr>
        <p:spPr>
          <a:xfrm>
            <a:off x="2667000" y="6245225"/>
            <a:ext cx="3505200" cy="476250"/>
          </a:xfrm>
        </p:spPr>
        <p:txBody>
          <a:bodyPr/>
          <a:lstStyle/>
          <a:p>
            <a:pPr>
              <a:defRPr/>
            </a:pPr>
            <a:r>
              <a:rPr lang="en-US"/>
              <a:t>Class 18:  Scale Economies and Imperfect Competition</a:t>
            </a:r>
            <a:endParaRPr lang="en-US" dirty="0"/>
          </a:p>
        </p:txBody>
      </p:sp>
      <p:sp>
        <p:nvSpPr>
          <p:cNvPr id="5" name="Slide Number Placeholder 4">
            <a:extLst>
              <a:ext uri="{FF2B5EF4-FFF2-40B4-BE49-F238E27FC236}">
                <a16:creationId xmlns:a16="http://schemas.microsoft.com/office/drawing/2014/main" id="{23363641-92DD-A443-9C73-0E63E279E6A4}"/>
              </a:ext>
            </a:extLst>
          </p:cNvPr>
          <p:cNvSpPr>
            <a:spLocks noGrp="1"/>
          </p:cNvSpPr>
          <p:nvPr>
            <p:ph type="sldNum" sz="quarter" idx="12"/>
          </p:nvPr>
        </p:nvSpPr>
        <p:spPr/>
        <p:txBody>
          <a:bodyPr/>
          <a:lstStyle/>
          <a:p>
            <a:pPr>
              <a:defRPr/>
            </a:pPr>
            <a:fld id="{659DFB22-C7E9-9E4B-8431-4E4E88AD005A}" type="slidenum">
              <a:rPr lang="en-US" smtClean="0"/>
              <a:pPr>
                <a:defRPr/>
              </a:pPr>
              <a:t>43</a:t>
            </a:fld>
            <a:endParaRPr lang="en-US"/>
          </a:p>
        </p:txBody>
      </p:sp>
    </p:spTree>
    <p:extLst>
      <p:ext uri="{BB962C8B-B14F-4D97-AF65-F5344CB8AC3E}">
        <p14:creationId xmlns:p14="http://schemas.microsoft.com/office/powerpoint/2010/main" val="27912776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F34D67-935E-2946-8073-2F43BE97C1FC}"/>
              </a:ext>
            </a:extLst>
          </p:cNvPr>
          <p:cNvSpPr>
            <a:spLocks noGrp="1"/>
          </p:cNvSpPr>
          <p:nvPr>
            <p:ph type="title"/>
          </p:nvPr>
        </p:nvSpPr>
        <p:spPr/>
        <p:txBody>
          <a:bodyPr/>
          <a:lstStyle/>
          <a:p>
            <a:r>
              <a:rPr lang="en-US" dirty="0"/>
              <a:t>Assumptions</a:t>
            </a:r>
          </a:p>
        </p:txBody>
      </p:sp>
      <p:graphicFrame>
        <p:nvGraphicFramePr>
          <p:cNvPr id="6" name="Content Placeholder 5">
            <a:extLst>
              <a:ext uri="{FF2B5EF4-FFF2-40B4-BE49-F238E27FC236}">
                <a16:creationId xmlns:a16="http://schemas.microsoft.com/office/drawing/2014/main" id="{E17608FD-9A92-C349-98B9-AECA4334A440}"/>
              </a:ext>
            </a:extLst>
          </p:cNvPr>
          <p:cNvGraphicFramePr>
            <a:graphicFrameLocks noGrp="1"/>
          </p:cNvGraphicFramePr>
          <p:nvPr>
            <p:ph idx="1"/>
            <p:extLst>
              <p:ext uri="{D42A27DB-BD31-4B8C-83A1-F6EECF244321}">
                <p14:modId xmlns:p14="http://schemas.microsoft.com/office/powerpoint/2010/main" val="1818709067"/>
              </p:ext>
            </p:extLst>
          </p:nvPr>
        </p:nvGraphicFramePr>
        <p:xfrm>
          <a:off x="457200" y="1600200"/>
          <a:ext cx="8135655" cy="2123440"/>
        </p:xfrm>
        <a:graphic>
          <a:graphicData uri="http://schemas.openxmlformats.org/drawingml/2006/table">
            <a:tbl>
              <a:tblPr firstRow="1" bandRow="1">
                <a:tableStyleId>{073A0DAA-6AF3-43AB-8588-CEC1D06C72B9}</a:tableStyleId>
              </a:tblPr>
              <a:tblGrid>
                <a:gridCol w="2711885">
                  <a:extLst>
                    <a:ext uri="{9D8B030D-6E8A-4147-A177-3AD203B41FA5}">
                      <a16:colId xmlns:a16="http://schemas.microsoft.com/office/drawing/2014/main" val="555215968"/>
                    </a:ext>
                  </a:extLst>
                </a:gridCol>
                <a:gridCol w="2711885">
                  <a:extLst>
                    <a:ext uri="{9D8B030D-6E8A-4147-A177-3AD203B41FA5}">
                      <a16:colId xmlns:a16="http://schemas.microsoft.com/office/drawing/2014/main" val="3304509162"/>
                    </a:ext>
                  </a:extLst>
                </a:gridCol>
                <a:gridCol w="2711885">
                  <a:extLst>
                    <a:ext uri="{9D8B030D-6E8A-4147-A177-3AD203B41FA5}">
                      <a16:colId xmlns:a16="http://schemas.microsoft.com/office/drawing/2014/main" val="1393640129"/>
                    </a:ext>
                  </a:extLst>
                </a:gridCol>
              </a:tblGrid>
              <a:tr h="370840">
                <a:tc>
                  <a:txBody>
                    <a:bodyPr/>
                    <a:lstStyle/>
                    <a:p>
                      <a:r>
                        <a:rPr lang="en-US" dirty="0"/>
                        <a:t>Old Trade Theories</a:t>
                      </a:r>
                    </a:p>
                  </a:txBody>
                  <a:tcPr/>
                </a:tc>
                <a:tc>
                  <a:txBody>
                    <a:bodyPr/>
                    <a:lstStyle/>
                    <a:p>
                      <a:r>
                        <a:rPr lang="en-US" dirty="0"/>
                        <a:t>New Trade Theories</a:t>
                      </a:r>
                    </a:p>
                  </a:txBody>
                  <a:tcPr/>
                </a:tc>
                <a:tc>
                  <a:txBody>
                    <a:bodyPr/>
                    <a:lstStyle/>
                    <a:p>
                      <a:r>
                        <a:rPr lang="en-US" dirty="0"/>
                        <a:t>New new (Melitz)</a:t>
                      </a:r>
                    </a:p>
                  </a:txBody>
                  <a:tcPr/>
                </a:tc>
                <a:extLst>
                  <a:ext uri="{0D108BD9-81ED-4DB2-BD59-A6C34878D82A}">
                    <a16:rowId xmlns:a16="http://schemas.microsoft.com/office/drawing/2014/main" val="2798163526"/>
                  </a:ext>
                </a:extLst>
              </a:tr>
              <a:tr h="370840">
                <a:tc>
                  <a:txBody>
                    <a:bodyPr/>
                    <a:lstStyle/>
                    <a:p>
                      <a:r>
                        <a:rPr lang="en-US" dirty="0"/>
                        <a:t>Constant returns to scale</a:t>
                      </a:r>
                    </a:p>
                  </a:txBody>
                  <a:tcPr/>
                </a:tc>
                <a:tc>
                  <a:txBody>
                    <a:bodyPr/>
                    <a:lstStyle/>
                    <a:p>
                      <a:r>
                        <a:rPr lang="en-US" dirty="0"/>
                        <a:t>Increasing returns to scale</a:t>
                      </a:r>
                    </a:p>
                  </a:txBody>
                  <a:tcPr/>
                </a:tc>
                <a:tc>
                  <a:txBody>
                    <a:bodyPr/>
                    <a:lstStyle/>
                    <a:p>
                      <a:r>
                        <a:rPr lang="en-US" dirty="0">
                          <a:solidFill>
                            <a:schemeClr val="bg1">
                              <a:lumMod val="65000"/>
                            </a:schemeClr>
                          </a:solidFill>
                        </a:rPr>
                        <a:t>Increasing returns to scale</a:t>
                      </a:r>
                    </a:p>
                  </a:txBody>
                  <a:tcPr/>
                </a:tc>
                <a:extLst>
                  <a:ext uri="{0D108BD9-81ED-4DB2-BD59-A6C34878D82A}">
                    <a16:rowId xmlns:a16="http://schemas.microsoft.com/office/drawing/2014/main" val="308006764"/>
                  </a:ext>
                </a:extLst>
              </a:tr>
              <a:tr h="370840">
                <a:tc>
                  <a:txBody>
                    <a:bodyPr/>
                    <a:lstStyle/>
                    <a:p>
                      <a:r>
                        <a:rPr lang="en-US" dirty="0"/>
                        <a:t>Perfect competition</a:t>
                      </a:r>
                    </a:p>
                  </a:txBody>
                  <a:tcPr/>
                </a:tc>
                <a:tc>
                  <a:txBody>
                    <a:bodyPr/>
                    <a:lstStyle/>
                    <a:p>
                      <a:r>
                        <a:rPr lang="en-US" dirty="0"/>
                        <a:t>Imperfect competition</a:t>
                      </a:r>
                    </a:p>
                  </a:txBody>
                  <a:tcPr/>
                </a:tc>
                <a:tc>
                  <a:txBody>
                    <a:bodyPr/>
                    <a:lstStyle/>
                    <a:p>
                      <a:r>
                        <a:rPr lang="en-US" dirty="0">
                          <a:solidFill>
                            <a:schemeClr val="bg1">
                              <a:lumMod val="65000"/>
                            </a:schemeClr>
                          </a:solidFill>
                        </a:rPr>
                        <a:t>Imperfect competition</a:t>
                      </a:r>
                    </a:p>
                  </a:txBody>
                  <a:tcPr/>
                </a:tc>
                <a:extLst>
                  <a:ext uri="{0D108BD9-81ED-4DB2-BD59-A6C34878D82A}">
                    <a16:rowId xmlns:a16="http://schemas.microsoft.com/office/drawing/2014/main" val="4123135704"/>
                  </a:ext>
                </a:extLst>
              </a:tr>
              <a:tr h="370840">
                <a:tc>
                  <a:txBody>
                    <a:bodyPr/>
                    <a:lstStyle/>
                    <a:p>
                      <a:r>
                        <a:rPr lang="en-US" dirty="0"/>
                        <a:t>Homogeneous products</a:t>
                      </a:r>
                    </a:p>
                  </a:txBody>
                  <a:tcPr/>
                </a:tc>
                <a:tc>
                  <a:txBody>
                    <a:bodyPr/>
                    <a:lstStyle/>
                    <a:p>
                      <a:r>
                        <a:rPr lang="en-US" dirty="0"/>
                        <a:t>Differentiated products</a:t>
                      </a:r>
                    </a:p>
                  </a:txBody>
                  <a:tcPr/>
                </a:tc>
                <a:tc>
                  <a:txBody>
                    <a:bodyPr/>
                    <a:lstStyle/>
                    <a:p>
                      <a:r>
                        <a:rPr lang="en-US" dirty="0">
                          <a:solidFill>
                            <a:schemeClr val="bg1">
                              <a:lumMod val="65000"/>
                            </a:schemeClr>
                          </a:solidFill>
                        </a:rPr>
                        <a:t>Differentiated products</a:t>
                      </a:r>
                    </a:p>
                  </a:txBody>
                  <a:tcPr/>
                </a:tc>
                <a:extLst>
                  <a:ext uri="{0D108BD9-81ED-4DB2-BD59-A6C34878D82A}">
                    <a16:rowId xmlns:a16="http://schemas.microsoft.com/office/drawing/2014/main" val="3058660757"/>
                  </a:ext>
                </a:extLst>
              </a:tr>
              <a:tr h="370840">
                <a:tc>
                  <a:txBody>
                    <a:bodyPr/>
                    <a:lstStyle/>
                    <a:p>
                      <a:r>
                        <a:rPr lang="en-US" dirty="0"/>
                        <a:t>Firms irrelevant</a:t>
                      </a:r>
                    </a:p>
                  </a:txBody>
                  <a:tcPr/>
                </a:tc>
                <a:tc>
                  <a:txBody>
                    <a:bodyPr/>
                    <a:lstStyle/>
                    <a:p>
                      <a:r>
                        <a:rPr lang="en-US" dirty="0"/>
                        <a:t>Firms identical</a:t>
                      </a:r>
                    </a:p>
                  </a:txBody>
                  <a:tcPr/>
                </a:tc>
                <a:tc>
                  <a:txBody>
                    <a:bodyPr/>
                    <a:lstStyle/>
                    <a:p>
                      <a:r>
                        <a:rPr lang="en-US" dirty="0"/>
                        <a:t>Firms heterogeneous</a:t>
                      </a:r>
                    </a:p>
                  </a:txBody>
                  <a:tcPr/>
                </a:tc>
                <a:extLst>
                  <a:ext uri="{0D108BD9-81ED-4DB2-BD59-A6C34878D82A}">
                    <a16:rowId xmlns:a16="http://schemas.microsoft.com/office/drawing/2014/main" val="602535546"/>
                  </a:ext>
                </a:extLst>
              </a:tr>
            </a:tbl>
          </a:graphicData>
        </a:graphic>
      </p:graphicFrame>
      <p:sp>
        <p:nvSpPr>
          <p:cNvPr id="4" name="Footer Placeholder 3">
            <a:extLst>
              <a:ext uri="{FF2B5EF4-FFF2-40B4-BE49-F238E27FC236}">
                <a16:creationId xmlns:a16="http://schemas.microsoft.com/office/drawing/2014/main" id="{7A8AC09A-0A48-0449-9F7A-DC756FA09062}"/>
              </a:ext>
            </a:extLst>
          </p:cNvPr>
          <p:cNvSpPr>
            <a:spLocks noGrp="1"/>
          </p:cNvSpPr>
          <p:nvPr>
            <p:ph type="ftr" sz="quarter" idx="11"/>
          </p:nvPr>
        </p:nvSpPr>
        <p:spPr/>
        <p:txBody>
          <a:bodyPr/>
          <a:lstStyle/>
          <a:p>
            <a:pPr>
              <a:defRPr/>
            </a:pPr>
            <a:r>
              <a:rPr lang="en-US"/>
              <a:t>Class 18:  Scale Economies and Imperfect Competition</a:t>
            </a:r>
          </a:p>
        </p:txBody>
      </p:sp>
      <p:sp>
        <p:nvSpPr>
          <p:cNvPr id="5" name="Slide Number Placeholder 4">
            <a:extLst>
              <a:ext uri="{FF2B5EF4-FFF2-40B4-BE49-F238E27FC236}">
                <a16:creationId xmlns:a16="http://schemas.microsoft.com/office/drawing/2014/main" id="{1B388C39-3956-1642-B210-690FD03F3D88}"/>
              </a:ext>
            </a:extLst>
          </p:cNvPr>
          <p:cNvSpPr>
            <a:spLocks noGrp="1"/>
          </p:cNvSpPr>
          <p:nvPr>
            <p:ph type="sldNum" sz="quarter" idx="12"/>
          </p:nvPr>
        </p:nvSpPr>
        <p:spPr/>
        <p:txBody>
          <a:bodyPr/>
          <a:lstStyle/>
          <a:p>
            <a:pPr>
              <a:defRPr/>
            </a:pPr>
            <a:fld id="{659DFB22-C7E9-9E4B-8431-4E4E88AD005A}" type="slidenum">
              <a:rPr lang="en-US" smtClean="0"/>
              <a:pPr>
                <a:defRPr/>
              </a:pPr>
              <a:t>5</a:t>
            </a:fld>
            <a:endParaRPr lang="en-US"/>
          </a:p>
        </p:txBody>
      </p:sp>
      <p:sp>
        <p:nvSpPr>
          <p:cNvPr id="7" name="Rectangle 6">
            <a:extLst>
              <a:ext uri="{FF2B5EF4-FFF2-40B4-BE49-F238E27FC236}">
                <a16:creationId xmlns:a16="http://schemas.microsoft.com/office/drawing/2014/main" id="{54660DCF-5035-624E-94DC-E2C9BB19ABCB}"/>
              </a:ext>
            </a:extLst>
          </p:cNvPr>
          <p:cNvSpPr/>
          <p:nvPr/>
        </p:nvSpPr>
        <p:spPr>
          <a:xfrm>
            <a:off x="5861058" y="1398428"/>
            <a:ext cx="2780778" cy="2442576"/>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6598136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xit" presetSubtype="4" fill="hold" grpId="0" nodeType="clickEffect">
                                  <p:stCondLst>
                                    <p:cond delay="0"/>
                                  </p:stCondLst>
                                  <p:childTnLst>
                                    <p:anim calcmode="lin" valueType="num">
                                      <p:cBhvr additive="base">
                                        <p:cTn id="6" dur="500"/>
                                        <p:tgtEl>
                                          <p:spTgt spid="7"/>
                                        </p:tgtEl>
                                        <p:attrNameLst>
                                          <p:attrName>ppt_x</p:attrName>
                                        </p:attrNameLst>
                                      </p:cBhvr>
                                      <p:tavLst>
                                        <p:tav tm="0">
                                          <p:val>
                                            <p:strVal val="ppt_x"/>
                                          </p:val>
                                        </p:tav>
                                        <p:tav tm="100000">
                                          <p:val>
                                            <p:strVal val="ppt_x"/>
                                          </p:val>
                                        </p:tav>
                                      </p:tavLst>
                                    </p:anim>
                                    <p:anim calcmode="lin" valueType="num">
                                      <p:cBhvr additive="base">
                                        <p:cTn id="7" dur="500"/>
                                        <p:tgtEl>
                                          <p:spTgt spid="7"/>
                                        </p:tgtEl>
                                        <p:attrNameLst>
                                          <p:attrName>ppt_y</p:attrName>
                                        </p:attrNameLst>
                                      </p:cBhvr>
                                      <p:tavLst>
                                        <p:tav tm="0">
                                          <p:val>
                                            <p:strVal val="ppt_y"/>
                                          </p:val>
                                        </p:tav>
                                        <p:tav tm="100000">
                                          <p:val>
                                            <p:strVal val="1+ppt_h/2"/>
                                          </p:val>
                                        </p:tav>
                                      </p:tavLst>
                                    </p:anim>
                                    <p:set>
                                      <p:cBhvr>
                                        <p:cTn id="8" dur="1" fill="hold">
                                          <p:stCondLst>
                                            <p:cond delay="499"/>
                                          </p:stCondLst>
                                        </p:cTn>
                                        <p:tgtEl>
                                          <p:spTgt spid="7"/>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Outline</a:t>
            </a:r>
          </a:p>
        </p:txBody>
      </p:sp>
      <p:sp>
        <p:nvSpPr>
          <p:cNvPr id="3" name="Content Placeholder 2"/>
          <p:cNvSpPr>
            <a:spLocks noGrp="1"/>
          </p:cNvSpPr>
          <p:nvPr>
            <p:ph idx="1"/>
          </p:nvPr>
        </p:nvSpPr>
        <p:spPr/>
        <p:txBody>
          <a:bodyPr/>
          <a:lstStyle/>
          <a:p>
            <a:r>
              <a:rPr lang="en-US" dirty="0"/>
              <a:t>Scale Economies</a:t>
            </a:r>
          </a:p>
          <a:p>
            <a:r>
              <a:rPr lang="en-US" dirty="0"/>
              <a:t>Monopolistic Competition</a:t>
            </a:r>
          </a:p>
          <a:p>
            <a:r>
              <a:rPr lang="en-US" dirty="0"/>
              <a:t>Heterogeneous Firms</a:t>
            </a:r>
          </a:p>
          <a:p>
            <a:pPr marL="0" indent="0">
              <a:buNone/>
            </a:pPr>
            <a:endParaRPr lang="en-US" dirty="0"/>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6</a:t>
            </a:fld>
            <a:endParaRPr lang="en-US"/>
          </a:p>
        </p:txBody>
      </p:sp>
      <p:sp>
        <p:nvSpPr>
          <p:cNvPr id="4" name="Footer Placeholder 3">
            <a:extLst>
              <a:ext uri="{FF2B5EF4-FFF2-40B4-BE49-F238E27FC236}">
                <a16:creationId xmlns:a16="http://schemas.microsoft.com/office/drawing/2014/main" id="{87C1DC92-205A-284B-816E-338AE189B7D4}"/>
              </a:ext>
            </a:extLst>
          </p:cNvPr>
          <p:cNvSpPr>
            <a:spLocks noGrp="1"/>
          </p:cNvSpPr>
          <p:nvPr>
            <p:ph type="ftr" sz="quarter" idx="11"/>
          </p:nvPr>
        </p:nvSpPr>
        <p:spPr/>
        <p:txBody>
          <a:bodyPr/>
          <a:lstStyle/>
          <a:p>
            <a:pPr>
              <a:defRPr/>
            </a:pPr>
            <a:r>
              <a:rPr lang="en-US"/>
              <a:t>Class 18:  Scale Economies and Imperfect Competition</a:t>
            </a:r>
          </a:p>
        </p:txBody>
      </p:sp>
      <p:sp>
        <p:nvSpPr>
          <p:cNvPr id="6" name="Rectangle 5">
            <a:extLst>
              <a:ext uri="{FF2B5EF4-FFF2-40B4-BE49-F238E27FC236}">
                <a16:creationId xmlns:a16="http://schemas.microsoft.com/office/drawing/2014/main" id="{A86EBE3B-00C9-B14D-B3E5-F87A45E21541}"/>
              </a:ext>
            </a:extLst>
          </p:cNvPr>
          <p:cNvSpPr/>
          <p:nvPr/>
        </p:nvSpPr>
        <p:spPr>
          <a:xfrm>
            <a:off x="0" y="0"/>
            <a:ext cx="9144000" cy="6858000"/>
          </a:xfrm>
          <a:prstGeom prst="rect">
            <a:avLst/>
          </a:prstGeom>
          <a:noFill/>
          <a:ln w="381000">
            <a:solidFill>
              <a:srgbClr val="0000F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93599526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700" name="Rectangle 2"/>
          <p:cNvSpPr>
            <a:spLocks noGrp="1" noChangeArrowheads="1"/>
          </p:cNvSpPr>
          <p:nvPr>
            <p:ph type="title"/>
          </p:nvPr>
        </p:nvSpPr>
        <p:spPr>
          <a:xfrm>
            <a:off x="381000" y="2590800"/>
            <a:ext cx="8229600" cy="1143000"/>
          </a:xfrm>
        </p:spPr>
        <p:txBody>
          <a:bodyPr/>
          <a:lstStyle/>
          <a:p>
            <a:pPr eaLnBrk="1" hangingPunct="1"/>
            <a:r>
              <a:rPr lang="en-US" sz="6000" b="1" dirty="0">
                <a:solidFill>
                  <a:srgbClr val="00B050"/>
                </a:solidFill>
                <a:ea typeface="ＭＳ Ｐゴシック" pitchFamily="-109" charset="-128"/>
                <a:cs typeface="ＭＳ Ｐゴシック" pitchFamily="-109" charset="-128"/>
              </a:rPr>
              <a:t>Pause for Discussion</a:t>
            </a:r>
          </a:p>
        </p:txBody>
      </p:sp>
      <p:sp>
        <p:nvSpPr>
          <p:cNvPr id="6" name="Rectangle 5"/>
          <p:cNvSpPr/>
          <p:nvPr/>
        </p:nvSpPr>
        <p:spPr>
          <a:xfrm>
            <a:off x="0" y="0"/>
            <a:ext cx="9144000" cy="6858000"/>
          </a:xfrm>
          <a:prstGeom prst="rect">
            <a:avLst/>
          </a:prstGeom>
          <a:noFill/>
          <a:ln w="381000">
            <a:solidFill>
              <a:srgbClr val="00B05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 name="Footer Placeholder 1">
            <a:extLst>
              <a:ext uri="{FF2B5EF4-FFF2-40B4-BE49-F238E27FC236}">
                <a16:creationId xmlns:a16="http://schemas.microsoft.com/office/drawing/2014/main" id="{1B20D08A-428A-E24B-9135-C9F18B89A3AA}"/>
              </a:ext>
            </a:extLst>
          </p:cNvPr>
          <p:cNvSpPr>
            <a:spLocks noGrp="1"/>
          </p:cNvSpPr>
          <p:nvPr>
            <p:ph type="ftr" sz="quarter" idx="11"/>
          </p:nvPr>
        </p:nvSpPr>
        <p:spPr/>
        <p:txBody>
          <a:bodyPr/>
          <a:lstStyle/>
          <a:p>
            <a:pPr>
              <a:defRPr/>
            </a:pPr>
            <a:r>
              <a:rPr lang="en-US"/>
              <a:t>Class 18:  Scale Economies and Imperfect Competition</a:t>
            </a:r>
          </a:p>
        </p:txBody>
      </p:sp>
      <p:sp>
        <p:nvSpPr>
          <p:cNvPr id="3" name="Slide Number Placeholder 2">
            <a:extLst>
              <a:ext uri="{FF2B5EF4-FFF2-40B4-BE49-F238E27FC236}">
                <a16:creationId xmlns:a16="http://schemas.microsoft.com/office/drawing/2014/main" id="{2EADA7F1-3977-A04D-8E41-9A8075486AAA}"/>
              </a:ext>
            </a:extLst>
          </p:cNvPr>
          <p:cNvSpPr>
            <a:spLocks noGrp="1"/>
          </p:cNvSpPr>
          <p:nvPr>
            <p:ph type="sldNum" sz="quarter" idx="12"/>
          </p:nvPr>
        </p:nvSpPr>
        <p:spPr/>
        <p:txBody>
          <a:bodyPr/>
          <a:lstStyle/>
          <a:p>
            <a:pPr>
              <a:defRPr/>
            </a:pPr>
            <a:fld id="{659DFB22-C7E9-9E4B-8431-4E4E88AD005A}" type="slidenum">
              <a:rPr lang="en-US" smtClean="0"/>
              <a:pPr>
                <a:defRPr/>
              </a:pPr>
              <a:t>7</a:t>
            </a:fld>
            <a:endParaRPr lang="en-US"/>
          </a:p>
        </p:txBody>
      </p:sp>
    </p:spTree>
    <p:extLst>
      <p:ext uri="{BB962C8B-B14F-4D97-AF65-F5344CB8AC3E}">
        <p14:creationId xmlns:p14="http://schemas.microsoft.com/office/powerpoint/2010/main" val="234574123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587616-3EA8-5A4A-BCCC-E0675C2EAC99}"/>
              </a:ext>
            </a:extLst>
          </p:cNvPr>
          <p:cNvSpPr>
            <a:spLocks noGrp="1"/>
          </p:cNvSpPr>
          <p:nvPr>
            <p:ph type="title"/>
          </p:nvPr>
        </p:nvSpPr>
        <p:spPr/>
        <p:txBody>
          <a:bodyPr/>
          <a:lstStyle/>
          <a:p>
            <a:pPr lvl="1"/>
            <a:r>
              <a:rPr lang="en-US" dirty="0"/>
              <a:t>Questions on KOM</a:t>
            </a:r>
          </a:p>
        </p:txBody>
      </p:sp>
      <p:sp>
        <p:nvSpPr>
          <p:cNvPr id="3" name="Content Placeholder 2">
            <a:extLst>
              <a:ext uri="{FF2B5EF4-FFF2-40B4-BE49-F238E27FC236}">
                <a16:creationId xmlns:a16="http://schemas.microsoft.com/office/drawing/2014/main" id="{8486B655-64A1-C348-96F6-2E47C2FA9E16}"/>
              </a:ext>
            </a:extLst>
          </p:cNvPr>
          <p:cNvSpPr>
            <a:spLocks noGrp="1"/>
          </p:cNvSpPr>
          <p:nvPr>
            <p:ph idx="1"/>
          </p:nvPr>
        </p:nvSpPr>
        <p:spPr/>
        <p:txBody>
          <a:bodyPr/>
          <a:lstStyle/>
          <a:p>
            <a:r>
              <a:rPr lang="en-US" dirty="0"/>
              <a:t>What are economies of scale, and how do external economies of scale differ from internal economies of scale?</a:t>
            </a:r>
          </a:p>
          <a:p>
            <a:r>
              <a:rPr lang="en-US" dirty="0"/>
              <a:t>What are some reasons why the costs of a number of firms producing the same thing might be lower if they are located close together than if they are far apart?</a:t>
            </a:r>
            <a:endParaRPr lang="en-US" sz="1400" dirty="0"/>
          </a:p>
        </p:txBody>
      </p:sp>
      <p:sp>
        <p:nvSpPr>
          <p:cNvPr id="6" name="Rectangle 5">
            <a:extLst>
              <a:ext uri="{FF2B5EF4-FFF2-40B4-BE49-F238E27FC236}">
                <a16:creationId xmlns:a16="http://schemas.microsoft.com/office/drawing/2014/main" id="{95B7D61B-DC79-B046-A919-82226793953F}"/>
              </a:ext>
            </a:extLst>
          </p:cNvPr>
          <p:cNvSpPr/>
          <p:nvPr/>
        </p:nvSpPr>
        <p:spPr>
          <a:xfrm>
            <a:off x="0" y="0"/>
            <a:ext cx="9144000" cy="6858000"/>
          </a:xfrm>
          <a:prstGeom prst="rect">
            <a:avLst/>
          </a:prstGeom>
          <a:noFill/>
          <a:ln w="381000">
            <a:solidFill>
              <a:srgbClr val="00B05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 name="Footer Placeholder 6">
            <a:extLst>
              <a:ext uri="{FF2B5EF4-FFF2-40B4-BE49-F238E27FC236}">
                <a16:creationId xmlns:a16="http://schemas.microsoft.com/office/drawing/2014/main" id="{EE0A0906-A322-4B4A-A4BB-AF263A3FC3F8}"/>
              </a:ext>
            </a:extLst>
          </p:cNvPr>
          <p:cNvSpPr>
            <a:spLocks noGrp="1"/>
          </p:cNvSpPr>
          <p:nvPr>
            <p:ph type="ftr" sz="quarter" idx="11"/>
          </p:nvPr>
        </p:nvSpPr>
        <p:spPr/>
        <p:txBody>
          <a:bodyPr/>
          <a:lstStyle/>
          <a:p>
            <a:pPr>
              <a:defRPr/>
            </a:pPr>
            <a:r>
              <a:rPr lang="en-US"/>
              <a:t>Class 18:  Scale Economies and Imperfect Competition</a:t>
            </a:r>
          </a:p>
        </p:txBody>
      </p:sp>
      <p:sp>
        <p:nvSpPr>
          <p:cNvPr id="4" name="Slide Number Placeholder 3">
            <a:extLst>
              <a:ext uri="{FF2B5EF4-FFF2-40B4-BE49-F238E27FC236}">
                <a16:creationId xmlns:a16="http://schemas.microsoft.com/office/drawing/2014/main" id="{B2D1ADE7-74D6-174F-BF7C-E1881A41BB92}"/>
              </a:ext>
            </a:extLst>
          </p:cNvPr>
          <p:cNvSpPr>
            <a:spLocks noGrp="1"/>
          </p:cNvSpPr>
          <p:nvPr>
            <p:ph type="sldNum" sz="quarter" idx="12"/>
          </p:nvPr>
        </p:nvSpPr>
        <p:spPr/>
        <p:txBody>
          <a:bodyPr/>
          <a:lstStyle/>
          <a:p>
            <a:pPr>
              <a:defRPr/>
            </a:pPr>
            <a:fld id="{659DFB22-C7E9-9E4B-8431-4E4E88AD005A}" type="slidenum">
              <a:rPr lang="en-US" smtClean="0"/>
              <a:pPr>
                <a:defRPr/>
              </a:pPr>
              <a:t>8</a:t>
            </a:fld>
            <a:endParaRPr lang="en-US"/>
          </a:p>
        </p:txBody>
      </p:sp>
    </p:spTree>
    <p:extLst>
      <p:ext uri="{BB962C8B-B14F-4D97-AF65-F5344CB8AC3E}">
        <p14:creationId xmlns:p14="http://schemas.microsoft.com/office/powerpoint/2010/main" val="139869807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Outline</a:t>
            </a:r>
          </a:p>
        </p:txBody>
      </p:sp>
      <p:sp>
        <p:nvSpPr>
          <p:cNvPr id="3" name="Content Placeholder 2"/>
          <p:cNvSpPr>
            <a:spLocks noGrp="1"/>
          </p:cNvSpPr>
          <p:nvPr>
            <p:ph idx="1"/>
          </p:nvPr>
        </p:nvSpPr>
        <p:spPr/>
        <p:txBody>
          <a:bodyPr/>
          <a:lstStyle/>
          <a:p>
            <a:r>
              <a:rPr lang="en-US" dirty="0"/>
              <a:t>Scale Economies</a:t>
            </a:r>
          </a:p>
          <a:p>
            <a:r>
              <a:rPr lang="en-US" dirty="0">
                <a:solidFill>
                  <a:schemeClr val="bg1">
                    <a:lumMod val="75000"/>
                  </a:schemeClr>
                </a:solidFill>
              </a:rPr>
              <a:t>Monopolistic Competition</a:t>
            </a:r>
          </a:p>
          <a:p>
            <a:r>
              <a:rPr lang="en-US" dirty="0">
                <a:solidFill>
                  <a:schemeClr val="bg1">
                    <a:lumMod val="75000"/>
                  </a:schemeClr>
                </a:solidFill>
              </a:rPr>
              <a:t>Heterogeneous Firms</a:t>
            </a:r>
          </a:p>
          <a:p>
            <a:pPr marL="0" indent="0">
              <a:buNone/>
            </a:pPr>
            <a:endParaRPr lang="en-US" dirty="0"/>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9</a:t>
            </a:fld>
            <a:endParaRPr lang="en-US"/>
          </a:p>
        </p:txBody>
      </p:sp>
      <p:sp>
        <p:nvSpPr>
          <p:cNvPr id="4" name="Footer Placeholder 3">
            <a:extLst>
              <a:ext uri="{FF2B5EF4-FFF2-40B4-BE49-F238E27FC236}">
                <a16:creationId xmlns:a16="http://schemas.microsoft.com/office/drawing/2014/main" id="{87C1DC92-205A-284B-816E-338AE189B7D4}"/>
              </a:ext>
            </a:extLst>
          </p:cNvPr>
          <p:cNvSpPr>
            <a:spLocks noGrp="1"/>
          </p:cNvSpPr>
          <p:nvPr>
            <p:ph type="ftr" sz="quarter" idx="11"/>
          </p:nvPr>
        </p:nvSpPr>
        <p:spPr/>
        <p:txBody>
          <a:bodyPr/>
          <a:lstStyle/>
          <a:p>
            <a:pPr>
              <a:defRPr/>
            </a:pPr>
            <a:r>
              <a:rPr lang="en-US"/>
              <a:t>Class 18:  Scale Economies and Imperfect Competition</a:t>
            </a:r>
          </a:p>
        </p:txBody>
      </p:sp>
      <p:sp>
        <p:nvSpPr>
          <p:cNvPr id="6" name="Rectangle 5">
            <a:extLst>
              <a:ext uri="{FF2B5EF4-FFF2-40B4-BE49-F238E27FC236}">
                <a16:creationId xmlns:a16="http://schemas.microsoft.com/office/drawing/2014/main" id="{A86EBE3B-00C9-B14D-B3E5-F87A45E21541}"/>
              </a:ext>
            </a:extLst>
          </p:cNvPr>
          <p:cNvSpPr/>
          <p:nvPr/>
        </p:nvSpPr>
        <p:spPr>
          <a:xfrm>
            <a:off x="0" y="0"/>
            <a:ext cx="9144000" cy="6858000"/>
          </a:xfrm>
          <a:prstGeom prst="rect">
            <a:avLst/>
          </a:prstGeom>
          <a:noFill/>
          <a:ln w="381000">
            <a:solidFill>
              <a:srgbClr val="0000F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007533687"/>
      </p:ext>
    </p:extLst>
  </p:cSld>
  <p:clrMapOvr>
    <a:masterClrMapping/>
  </p:clrMapOvr>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98116</TotalTime>
  <Words>2409</Words>
  <Application>Microsoft Macintosh PowerPoint</Application>
  <PresentationFormat>On-screen Show (4:3)</PresentationFormat>
  <Paragraphs>493</Paragraphs>
  <Slides>43</Slides>
  <Notes>5</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43</vt:i4>
      </vt:variant>
    </vt:vector>
  </HeadingPairs>
  <TitlesOfParts>
    <vt:vector size="48" baseType="lpstr">
      <vt:lpstr>Arial</vt:lpstr>
      <vt:lpstr>Calibri</vt:lpstr>
      <vt:lpstr>Cambria Math</vt:lpstr>
      <vt:lpstr>Wingdings</vt:lpstr>
      <vt:lpstr>Default Design</vt:lpstr>
      <vt:lpstr>Class 18  Scale Economies  and Imperfect Competition by Alan V. Deardorff University of Michigan 2022</vt:lpstr>
      <vt:lpstr>Quiz</vt:lpstr>
      <vt:lpstr>Paper 2</vt:lpstr>
      <vt:lpstr>Pause for News</vt:lpstr>
      <vt:lpstr>Assumptions</vt:lpstr>
      <vt:lpstr>Outline</vt:lpstr>
      <vt:lpstr>Pause for Discussion</vt:lpstr>
      <vt:lpstr>Questions on KOM</vt:lpstr>
      <vt:lpstr>Outline</vt:lpstr>
      <vt:lpstr>Scale Economies</vt:lpstr>
      <vt:lpstr>Scale Economies</vt:lpstr>
      <vt:lpstr>Two-Country Autarky and Trade</vt:lpstr>
      <vt:lpstr>Case of Less Demand in Low-Cost Country</vt:lpstr>
      <vt:lpstr>Potential Loss from Trade</vt:lpstr>
      <vt:lpstr>Potential Loss from Trade</vt:lpstr>
      <vt:lpstr>Infant-Industry Protection</vt:lpstr>
      <vt:lpstr>Pause for Discussion</vt:lpstr>
      <vt:lpstr>Questions on KOM</vt:lpstr>
      <vt:lpstr>Questions on KOM</vt:lpstr>
      <vt:lpstr>Outline</vt:lpstr>
      <vt:lpstr>Monopolistic Competition</vt:lpstr>
      <vt:lpstr>Monopolistic Competition</vt:lpstr>
      <vt:lpstr>Monopolistic Competition</vt:lpstr>
      <vt:lpstr>Pause for Discussion</vt:lpstr>
      <vt:lpstr>Questions on KOM</vt:lpstr>
      <vt:lpstr>Questions on KOM</vt:lpstr>
      <vt:lpstr>Questions on KOM</vt:lpstr>
      <vt:lpstr>Questions on KOM</vt:lpstr>
      <vt:lpstr>Outline</vt:lpstr>
      <vt:lpstr>Heterogeneous Firms</vt:lpstr>
      <vt:lpstr>Heterogeneous Firms</vt:lpstr>
      <vt:lpstr>Heterogeneous Firms</vt:lpstr>
      <vt:lpstr>Heterogeneous Firms</vt:lpstr>
      <vt:lpstr>Heterogeneous Firms</vt:lpstr>
      <vt:lpstr>Heterogeneous Firms</vt:lpstr>
      <vt:lpstr>Heterogeneous Firms</vt:lpstr>
      <vt:lpstr>Heterogeneous Firms</vt:lpstr>
      <vt:lpstr>Equilibrium in Autarky</vt:lpstr>
      <vt:lpstr>Equilibrium with Trade</vt:lpstr>
      <vt:lpstr>Move Autarky to Trade </vt:lpstr>
      <vt:lpstr>Pause for Discussion</vt:lpstr>
      <vt:lpstr>Questions (not asked before)</vt:lpstr>
      <vt:lpstr>PowerPoint Presentation</vt:lpstr>
    </vt:vector>
  </TitlesOfParts>
  <Company>University of Michigan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Lecture 1 International Economics Introduction and Overview</dc:title>
  <dc:creator>Ford School</dc:creator>
  <cp:lastModifiedBy>Deardorff, Alan</cp:lastModifiedBy>
  <cp:revision>173</cp:revision>
  <cp:lastPrinted>2021-11-09T15:48:29Z</cp:lastPrinted>
  <dcterms:created xsi:type="dcterms:W3CDTF">2011-01-03T19:29:08Z</dcterms:created>
  <dcterms:modified xsi:type="dcterms:W3CDTF">2022-11-09T19:35:47Z</dcterms:modified>
</cp:coreProperties>
</file>